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73" r:id="rId3"/>
    <p:sldId id="274" r:id="rId4"/>
    <p:sldId id="265" r:id="rId5"/>
    <p:sldId id="256" r:id="rId6"/>
    <p:sldId id="257" r:id="rId7"/>
    <p:sldId id="258" r:id="rId8"/>
    <p:sldId id="259" r:id="rId9"/>
    <p:sldId id="260" r:id="rId10"/>
    <p:sldId id="261" r:id="rId11"/>
    <p:sldId id="262" r:id="rId12"/>
    <p:sldId id="286" r:id="rId13"/>
    <p:sldId id="263" r:id="rId14"/>
    <p:sldId id="264" r:id="rId15"/>
    <p:sldId id="267" r:id="rId16"/>
    <p:sldId id="275" r:id="rId17"/>
    <p:sldId id="268" r:id="rId18"/>
    <p:sldId id="269" r:id="rId19"/>
    <p:sldId id="270" r:id="rId20"/>
    <p:sldId id="271" r:id="rId21"/>
    <p:sldId id="272" r:id="rId22"/>
    <p:sldId id="276" r:id="rId23"/>
    <p:sldId id="277" r:id="rId24"/>
    <p:sldId id="280" r:id="rId25"/>
    <p:sldId id="279" r:id="rId26"/>
    <p:sldId id="278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150" d="100"/>
          <a:sy n="150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F5E9E5-F99A-A080-8FE8-BC26B4D7D6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8AED95-519B-766A-5852-C90C515F7D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54673-8E47-B9C2-F7EF-A28DC3500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B0311E-0E36-A7CB-6E2C-85A89115F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B47DDA-893B-046F-363F-A82F5827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738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6E3446-D4E4-34C4-DB74-74AA8077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46569F-6BF7-2A23-8DAD-55A5929EE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761697-1650-3B18-3CA5-E9D171337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064C01-60D2-DC47-EF38-BACF2992B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53486B-E199-DFB9-93E7-4DBA3811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4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2F258E-E16E-A681-0364-AFB367847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27E4D-BF0F-D427-0D84-3C12B65DB1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85EE04-6D12-F1DB-D581-E661384AB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BBC714-1FFE-C0C7-358A-68637940C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BA7034-69E9-4967-813F-7FDD0E8AF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9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23A0C3-D439-23E9-DD89-DF94BB4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27C413-87D5-E69C-8758-BBBD88C9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A16DD7-4B2C-8004-A658-6E00FB1D2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7CFF6D-A9CD-3021-9BF9-E31B049B1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2B762-E908-A3EF-FBFF-234473216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182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97A05-75AC-E0EA-AA82-571EAEE91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2A2481-8730-C6AD-1057-0BE3991C0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A249F-2438-E316-547A-C6BC7A0A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C72B5-39C5-5D6E-3732-EC53D7A83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988DF5-4ED1-FC82-8D5C-F6C2C4C8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3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5533C2-801A-F673-0CCD-F7F46DF98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429EF9-BEDA-3173-6B26-77FD459192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1D7FFB-E7B0-52E2-C08A-6CA09886D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AE22FA-7E2A-797C-6203-7BF32AB5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69B403-1E03-0AC7-8BE3-FE3F8DB2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DD9469-8415-3CB2-8AFB-1D9E1F4FC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21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72BD8B-9772-6B0F-EB50-23BB6A66B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D5B706-3CBD-971D-4499-39AFDE06C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B8586C-95AE-5B39-A9CC-D34415A4D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FE9771-CCF2-6FAC-ECC5-DD64773E17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093209-4D70-6155-0404-ADFB269E0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A9E2913-6F61-BD93-4E1B-B911E57E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A31338-41A3-3864-50AE-FD01AC6D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9DC5FD-C286-9436-F01E-32FE9F8F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799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ACDE85-EB1C-E56E-BC2A-272916109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71E530-2E6F-C9D2-5133-1A365722A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4900D7-A999-8200-7C8A-D987213C9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ABD7F69-072F-635A-C36E-3ADDADCB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239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EC0400-C4A2-33A7-97F4-6C66BBA36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44080-320D-3987-FBB8-05F6A1601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3CAEA2-624A-3795-1840-9BDF6D387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645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24EE4-CF1A-9553-70D1-01426372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FF8D1C-E0FB-C1EE-3453-4F7DF4E9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C8FBFD-CF32-B946-EB10-732333CC14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B7AA64-FBB3-D744-2A98-9AC79396D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1DB0CE-EABE-78EE-1621-BC10332F3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6333C6-9074-2C6C-B054-40B31DCD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29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70D132-2A7B-2D46-9A50-AA16BD1F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AEAE34-ACF7-D5F8-2A4C-92E4EA3935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899410-CBA2-754A-C803-572EA0CBD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F9248F-2E1E-3E27-A568-8B7742CD4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CE4595-7EDE-84F6-EB80-646BE4BD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41284C-071F-FD50-7594-ED25418AA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455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B764A1-8A0C-6455-3F1F-C0CAC7DFA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FF56D2-3C4A-E329-5A8E-57B0FBF2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256DFB-F642-AB72-3A13-D8C55539C2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D945F-9F91-480C-A3E1-5A7312773597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229B89-F48F-9096-204C-DEA604A46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77F9E-B980-F61F-8FB7-CD76467C5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745FE8-113E-4754-A807-39458C0E28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6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5342D-B120-5857-969A-D3E034A5A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D4E1A1EC-09DE-A5B2-D121-7EEB4451C370}"/>
              </a:ext>
            </a:extLst>
          </p:cNvPr>
          <p:cNvSpPr/>
          <p:nvPr/>
        </p:nvSpPr>
        <p:spPr>
          <a:xfrm>
            <a:off x="2366736" y="2371272"/>
            <a:ext cx="6866164" cy="1832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>
                <a:solidFill>
                  <a:schemeClr val="tx1"/>
                </a:solidFill>
              </a:rPr>
              <a:t>에너지소비</a:t>
            </a:r>
            <a:endParaRPr lang="ko-KR" altLang="en-US" sz="8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152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636F6BB-7DD5-1B09-1483-98502307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" y="502920"/>
            <a:ext cx="7225895" cy="34111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68E9A54-F9E6-ACC8-9BD1-32366E66BA53}"/>
              </a:ext>
            </a:extLst>
          </p:cNvPr>
          <p:cNvSpPr/>
          <p:nvPr/>
        </p:nvSpPr>
        <p:spPr>
          <a:xfrm>
            <a:off x="3198510" y="1258047"/>
            <a:ext cx="1077112" cy="5402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A3CBA2-8DF4-3E7C-01E1-D3DFFBF3765F}"/>
              </a:ext>
            </a:extLst>
          </p:cNvPr>
          <p:cNvSpPr/>
          <p:nvPr/>
        </p:nvSpPr>
        <p:spPr>
          <a:xfrm>
            <a:off x="3372260" y="926173"/>
            <a:ext cx="65532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수정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2B67EEC-901C-8E0F-D122-79325255D67F}"/>
              </a:ext>
            </a:extLst>
          </p:cNvPr>
          <p:cNvCxnSpPr>
            <a:cxnSpLocks/>
            <a:stCxn id="6" idx="2"/>
            <a:endCxn id="9" idx="1"/>
          </p:cNvCxnSpPr>
          <p:nvPr/>
        </p:nvCxnSpPr>
        <p:spPr>
          <a:xfrm rot="16200000" flipH="1">
            <a:off x="4197863" y="1337523"/>
            <a:ext cx="2922195" cy="38437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92414A-5585-4300-842F-C93726F08EB0}"/>
              </a:ext>
            </a:extLst>
          </p:cNvPr>
          <p:cNvSpPr/>
          <p:nvPr/>
        </p:nvSpPr>
        <p:spPr>
          <a:xfrm>
            <a:off x="7580854" y="397838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지금 숫자에서 </a:t>
            </a:r>
            <a:r>
              <a:rPr lang="en-US" altLang="ko-KR" dirty="0">
                <a:solidFill>
                  <a:schemeClr val="tx1"/>
                </a:solidFill>
              </a:rPr>
              <a:t>1000</a:t>
            </a:r>
            <a:r>
              <a:rPr lang="ko-KR" altLang="en-US" dirty="0">
                <a:solidFill>
                  <a:schemeClr val="tx1"/>
                </a:solidFill>
              </a:rPr>
              <a:t>을 나눈 값이어야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즉</a:t>
            </a:r>
            <a:r>
              <a:rPr lang="en-US" altLang="ko-KR" dirty="0">
                <a:solidFill>
                  <a:schemeClr val="tx1"/>
                </a:solidFill>
              </a:rPr>
              <a:t> 0.004 toe/</a:t>
            </a:r>
            <a:r>
              <a:rPr lang="ko-KR" altLang="en-US" dirty="0">
                <a:solidFill>
                  <a:schemeClr val="tx1"/>
                </a:solidFill>
              </a:rPr>
              <a:t>인 이 맞습니다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DCF5F89-82AE-04F4-5BB7-A8A2E81881C3}"/>
              </a:ext>
            </a:extLst>
          </p:cNvPr>
          <p:cNvSpPr/>
          <p:nvPr/>
        </p:nvSpPr>
        <p:spPr>
          <a:xfrm>
            <a:off x="5389682" y="1293264"/>
            <a:ext cx="934918" cy="2349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A1D1EA5-4762-5F0F-49B7-74E11494E930}"/>
              </a:ext>
            </a:extLst>
          </p:cNvPr>
          <p:cNvSpPr/>
          <p:nvPr/>
        </p:nvSpPr>
        <p:spPr>
          <a:xfrm>
            <a:off x="6497392" y="1298173"/>
            <a:ext cx="934918" cy="23491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19E6523-6813-D65E-06CB-A045AEF39873}"/>
              </a:ext>
            </a:extLst>
          </p:cNvPr>
          <p:cNvCxnSpPr>
            <a:cxnSpLocks/>
            <a:stCxn id="12" idx="0"/>
            <a:endCxn id="17" idx="1"/>
          </p:cNvCxnSpPr>
          <p:nvPr/>
        </p:nvCxnSpPr>
        <p:spPr>
          <a:xfrm rot="5400000" flipH="1" flipV="1">
            <a:off x="6854950" y="76955"/>
            <a:ext cx="218501" cy="22141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CE617A-5318-09CB-62F6-C6514CD2BA8C}"/>
              </a:ext>
            </a:extLst>
          </p:cNvPr>
          <p:cNvSpPr/>
          <p:nvPr/>
        </p:nvSpPr>
        <p:spPr>
          <a:xfrm>
            <a:off x="8071260" y="926173"/>
            <a:ext cx="309839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칸 </a:t>
            </a:r>
            <a:r>
              <a:rPr lang="ko-KR" altLang="en-US" dirty="0" err="1">
                <a:solidFill>
                  <a:schemeClr val="tx1"/>
                </a:solidFill>
                <a:highlight>
                  <a:srgbClr val="FFFF00"/>
                </a:highlight>
              </a:rPr>
              <a:t>안내려가게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 맞춰주세요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DB81BB4-72E3-391E-E2E1-334717CEC599}"/>
              </a:ext>
            </a:extLst>
          </p:cNvPr>
          <p:cNvCxnSpPr>
            <a:cxnSpLocks/>
            <a:stCxn id="13" idx="0"/>
            <a:endCxn id="17" idx="1"/>
          </p:cNvCxnSpPr>
          <p:nvPr/>
        </p:nvCxnSpPr>
        <p:spPr>
          <a:xfrm rot="5400000" flipH="1" flipV="1">
            <a:off x="7406350" y="633264"/>
            <a:ext cx="223410" cy="11064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625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5D437B-0C46-B5D1-8805-301D15AE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56" y="149915"/>
            <a:ext cx="6865620" cy="382847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0C6D086-C99C-3442-0590-006FC71F19D0}"/>
              </a:ext>
            </a:extLst>
          </p:cNvPr>
          <p:cNvSpPr/>
          <p:nvPr/>
        </p:nvSpPr>
        <p:spPr>
          <a:xfrm>
            <a:off x="2093610" y="2347707"/>
            <a:ext cx="1077112" cy="5402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70224ABB-5CA1-519F-6602-53C3CCC0EC6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2026003" y="3494143"/>
            <a:ext cx="1212327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5EFE18BA-930C-FC52-B904-FCC6814391F9}"/>
              </a:ext>
            </a:extLst>
          </p:cNvPr>
          <p:cNvSpPr/>
          <p:nvPr/>
        </p:nvSpPr>
        <p:spPr>
          <a:xfrm>
            <a:off x="432454" y="410030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최종에너지 탭 </a:t>
            </a:r>
            <a:r>
              <a:rPr lang="ko-KR" altLang="en-US" dirty="0" err="1">
                <a:solidFill>
                  <a:schemeClr val="tx1"/>
                </a:solidFill>
              </a:rPr>
              <a:t>눌렀을때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처럼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 밑에 산업이 차지하는 비중을 써주세요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E12A90B-DBEA-881A-E67A-DB4EFE472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" y="5337682"/>
            <a:ext cx="3619500" cy="132211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18A11D-3FAA-FAEB-407A-6CFEBD871C5D}"/>
              </a:ext>
            </a:extLst>
          </p:cNvPr>
          <p:cNvSpPr/>
          <p:nvPr/>
        </p:nvSpPr>
        <p:spPr>
          <a:xfrm>
            <a:off x="1598314" y="1133587"/>
            <a:ext cx="276794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이 위치에 적어주세요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61896E-3586-291E-ED02-CC3E552C21F7}"/>
              </a:ext>
            </a:extLst>
          </p:cNvPr>
          <p:cNvSpPr/>
          <p:nvPr/>
        </p:nvSpPr>
        <p:spPr>
          <a:xfrm>
            <a:off x="7907674" y="1133587"/>
            <a:ext cx="311084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국가 전체에너지 소비의 지역별 비중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FF9ED166-8842-032F-AECD-47A3191F32F6}"/>
              </a:ext>
            </a:extLst>
          </p:cNvPr>
          <p:cNvCxnSpPr>
            <a:cxnSpLocks/>
            <a:stCxn id="15" idx="0"/>
            <a:endCxn id="16" idx="0"/>
          </p:cNvCxnSpPr>
          <p:nvPr/>
        </p:nvCxnSpPr>
        <p:spPr>
          <a:xfrm rot="5400000" flipH="1" flipV="1">
            <a:off x="6222692" y="-2106818"/>
            <a:ext cx="12700" cy="648081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1E07D8-344F-2D3A-E378-8ECBDFB39167}"/>
              </a:ext>
            </a:extLst>
          </p:cNvPr>
          <p:cNvSpPr/>
          <p:nvPr/>
        </p:nvSpPr>
        <p:spPr>
          <a:xfrm>
            <a:off x="7914024" y="1620660"/>
            <a:ext cx="310449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국가 전체에너지 소비의 부문별 비중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C4FAD0-D0C0-8980-ED85-71D5C3B77874}"/>
              </a:ext>
            </a:extLst>
          </p:cNvPr>
          <p:cNvSpPr/>
          <p:nvPr/>
        </p:nvSpPr>
        <p:spPr>
          <a:xfrm>
            <a:off x="7914024" y="2109871"/>
            <a:ext cx="310449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국가 전체에너지 소비의 에너지원별 비중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1D9E03-98C6-7F49-393C-B65DB35577DA}"/>
              </a:ext>
            </a:extLst>
          </p:cNvPr>
          <p:cNvSpPr/>
          <p:nvPr/>
        </p:nvSpPr>
        <p:spPr>
          <a:xfrm>
            <a:off x="5756583" y="1127237"/>
            <a:ext cx="461337" cy="35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1275CE2F-F9BC-CD71-CADA-E97C573C4994}"/>
              </a:ext>
            </a:extLst>
          </p:cNvPr>
          <p:cNvCxnSpPr>
            <a:cxnSpLocks/>
            <a:stCxn id="26" idx="2"/>
            <a:endCxn id="16" idx="1"/>
          </p:cNvCxnSpPr>
          <p:nvPr/>
        </p:nvCxnSpPr>
        <p:spPr>
          <a:xfrm rot="5400000" flipH="1" flipV="1">
            <a:off x="6865100" y="439516"/>
            <a:ext cx="164726" cy="1920422"/>
          </a:xfrm>
          <a:prstGeom prst="bentConnector4">
            <a:avLst>
              <a:gd name="adj1" fmla="val -138776"/>
              <a:gd name="adj2" fmla="val 5600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C251D26-6E87-9D9D-A6CC-D7B9FD0ED8C6}"/>
              </a:ext>
            </a:extLst>
          </p:cNvPr>
          <p:cNvSpPr/>
          <p:nvPr/>
        </p:nvSpPr>
        <p:spPr>
          <a:xfrm>
            <a:off x="6300451" y="1127237"/>
            <a:ext cx="252749" cy="35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AB11EC8-755D-EA15-E474-4EC10633BDC8}"/>
              </a:ext>
            </a:extLst>
          </p:cNvPr>
          <p:cNvSpPr/>
          <p:nvPr/>
        </p:nvSpPr>
        <p:spPr>
          <a:xfrm>
            <a:off x="6608788" y="1127237"/>
            <a:ext cx="346930" cy="3548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12AB60BA-B88B-695B-7A34-171D96EA5CF2}"/>
              </a:ext>
            </a:extLst>
          </p:cNvPr>
          <p:cNvCxnSpPr>
            <a:cxnSpLocks/>
            <a:stCxn id="32" idx="2"/>
            <a:endCxn id="20" idx="1"/>
          </p:cNvCxnSpPr>
          <p:nvPr/>
        </p:nvCxnSpPr>
        <p:spPr>
          <a:xfrm rot="16200000" flipH="1">
            <a:off x="7009252" y="899664"/>
            <a:ext cx="322347" cy="14871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60BD01F-2516-63FF-C2FA-0246A79739C2}"/>
              </a:ext>
            </a:extLst>
          </p:cNvPr>
          <p:cNvCxnSpPr>
            <a:cxnSpLocks/>
            <a:stCxn id="34" idx="2"/>
            <a:endCxn id="25" idx="1"/>
          </p:cNvCxnSpPr>
          <p:nvPr/>
        </p:nvCxnSpPr>
        <p:spPr>
          <a:xfrm rot="16200000" flipH="1">
            <a:off x="6942359" y="1321983"/>
            <a:ext cx="811558" cy="113177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F0F2B6D-9704-851D-1FC0-4AE94ECF6101}"/>
              </a:ext>
            </a:extLst>
          </p:cNvPr>
          <p:cNvSpPr/>
          <p:nvPr/>
        </p:nvSpPr>
        <p:spPr>
          <a:xfrm>
            <a:off x="6725304" y="424015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이런 </a:t>
            </a:r>
            <a:r>
              <a:rPr lang="en-US" altLang="ko-KR" dirty="0" err="1">
                <a:solidFill>
                  <a:schemeClr val="tx1"/>
                </a:solidFill>
              </a:rPr>
              <a:t>treemap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차트들은 전부 이 부분을 크게 키워주세요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EF165B3-316A-B487-D079-73B3A440343C}"/>
              </a:ext>
            </a:extLst>
          </p:cNvPr>
          <p:cNvSpPr/>
          <p:nvPr/>
        </p:nvSpPr>
        <p:spPr>
          <a:xfrm>
            <a:off x="3482313" y="3618716"/>
            <a:ext cx="505487" cy="36602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26531444-D467-77EC-6C5C-E067A48607A2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3987800" y="3801727"/>
            <a:ext cx="2737504" cy="11805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13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142A7-AFA8-EB2E-AA07-E4A7D69A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D1B350-2241-CE5C-FED6-A5EE676F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472"/>
            <a:ext cx="5086350" cy="22674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1935BB3-5620-9594-3DE8-A160D9F842FC}"/>
              </a:ext>
            </a:extLst>
          </p:cNvPr>
          <p:cNvSpPr/>
          <p:nvPr/>
        </p:nvSpPr>
        <p:spPr>
          <a:xfrm>
            <a:off x="5169554" y="124930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각 구역이 색깔이 똑같아서 구분이 안됨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모든 </a:t>
            </a:r>
            <a:r>
              <a:rPr lang="en-US" altLang="ko-KR" dirty="0" err="1">
                <a:solidFill>
                  <a:schemeClr val="tx1"/>
                </a:solidFill>
              </a:rPr>
              <a:t>treemap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차트에 적용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1717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D72289-C17A-4620-D3B6-9FE4A1DE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" y="439703"/>
            <a:ext cx="7162800" cy="352137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21301B1-CA74-4E9B-71DC-28BD167B6584}"/>
              </a:ext>
            </a:extLst>
          </p:cNvPr>
          <p:cNvCxnSpPr>
            <a:cxnSpLocks/>
            <a:stCxn id="12" idx="0"/>
            <a:endCxn id="10" idx="0"/>
          </p:cNvCxnSpPr>
          <p:nvPr/>
        </p:nvCxnSpPr>
        <p:spPr>
          <a:xfrm rot="5400000" flipH="1" flipV="1">
            <a:off x="5846167" y="-3108841"/>
            <a:ext cx="44391" cy="7555230"/>
          </a:xfrm>
          <a:prstGeom prst="bentConnector3">
            <a:avLst>
              <a:gd name="adj1" fmla="val 6149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5F57557-7600-02C7-E009-AA578195EC88}"/>
              </a:ext>
            </a:extLst>
          </p:cNvPr>
          <p:cNvSpPr/>
          <p:nvPr/>
        </p:nvSpPr>
        <p:spPr>
          <a:xfrm>
            <a:off x="8822074" y="646578"/>
            <a:ext cx="1647806" cy="411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2.37</a:t>
            </a:r>
            <a:r>
              <a:rPr lang="ko-KR" altLang="en-US" dirty="0">
                <a:solidFill>
                  <a:schemeClr val="tx1"/>
                </a:solidFill>
              </a:rPr>
              <a:t>로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0BD47-888F-3E2B-BC41-97CE93AF0393}"/>
              </a:ext>
            </a:extLst>
          </p:cNvPr>
          <p:cNvSpPr/>
          <p:nvPr/>
        </p:nvSpPr>
        <p:spPr>
          <a:xfrm>
            <a:off x="1796434" y="690969"/>
            <a:ext cx="588626" cy="208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65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컴퓨터 아이콘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824C9D-1125-37A8-34C6-C80E3CBF5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49" t="32408" r="13251" b="18333"/>
          <a:stretch>
            <a:fillRect/>
          </a:stretch>
        </p:blipFill>
        <p:spPr>
          <a:xfrm>
            <a:off x="609599" y="556260"/>
            <a:ext cx="4210051" cy="2058591"/>
          </a:xfrm>
          <a:prstGeom prst="rect">
            <a:avLst/>
          </a:prstGeom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7F2803F-A357-41AE-330E-867113672C39}"/>
              </a:ext>
            </a:extLst>
          </p:cNvPr>
          <p:cNvCxnSpPr>
            <a:cxnSpLocks/>
            <a:stCxn id="8" idx="0"/>
            <a:endCxn id="7" idx="0"/>
          </p:cNvCxnSpPr>
          <p:nvPr/>
        </p:nvCxnSpPr>
        <p:spPr>
          <a:xfrm rot="16200000" flipH="1">
            <a:off x="7054451" y="-2401959"/>
            <a:ext cx="4462" cy="5749453"/>
          </a:xfrm>
          <a:prstGeom prst="bentConnector3">
            <a:avLst>
              <a:gd name="adj1" fmla="val -512326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36AEEC-5F42-62CD-B5DC-1D53DE9DACF7}"/>
              </a:ext>
            </a:extLst>
          </p:cNvPr>
          <p:cNvSpPr/>
          <p:nvPr/>
        </p:nvSpPr>
        <p:spPr>
          <a:xfrm>
            <a:off x="8572518" y="474998"/>
            <a:ext cx="2717782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소수점 </a:t>
            </a:r>
            <a:r>
              <a:rPr lang="ko-KR" altLang="en-US" dirty="0" err="1">
                <a:solidFill>
                  <a:schemeClr val="tx1"/>
                </a:solidFill>
              </a:rPr>
              <a:t>안생기게</a:t>
            </a:r>
            <a:r>
              <a:rPr lang="ko-KR" altLang="en-US" dirty="0">
                <a:solidFill>
                  <a:schemeClr val="tx1"/>
                </a:solidFill>
              </a:rPr>
              <a:t> 해주세요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반올림</a:t>
            </a:r>
            <a:r>
              <a:rPr lang="en-US" altLang="ko-KR" dirty="0">
                <a:solidFill>
                  <a:schemeClr val="tx1"/>
                </a:solidFill>
              </a:rPr>
              <a:t>).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경기도는 그럼 </a:t>
            </a:r>
            <a:r>
              <a:rPr lang="en-US" altLang="ko-KR" dirty="0">
                <a:solidFill>
                  <a:schemeClr val="tx1"/>
                </a:solidFill>
              </a:rPr>
              <a:t>32,145</a:t>
            </a:r>
            <a:r>
              <a:rPr lang="ko-KR" altLang="en-US" dirty="0">
                <a:solidFill>
                  <a:schemeClr val="tx1"/>
                </a:solidFill>
              </a:rPr>
              <a:t>가 됩니다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FF7DA7-70CB-1AB5-72A9-96584B6FA039}"/>
              </a:ext>
            </a:extLst>
          </p:cNvPr>
          <p:cNvSpPr/>
          <p:nvPr/>
        </p:nvSpPr>
        <p:spPr>
          <a:xfrm>
            <a:off x="3820487" y="470536"/>
            <a:ext cx="722938" cy="1310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13226B3-E8D2-A8E4-CE22-3BFECB52DE51}"/>
              </a:ext>
            </a:extLst>
          </p:cNvPr>
          <p:cNvSpPr/>
          <p:nvPr/>
        </p:nvSpPr>
        <p:spPr>
          <a:xfrm>
            <a:off x="3544262" y="972186"/>
            <a:ext cx="376863" cy="208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25" name="그림 24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FB145F-760F-C464-2130-A3002D7C1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7" t="37516" r="13568" b="16034"/>
          <a:stretch>
            <a:fillRect/>
          </a:stretch>
        </p:blipFill>
        <p:spPr>
          <a:xfrm>
            <a:off x="542924" y="3287475"/>
            <a:ext cx="4086226" cy="191135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BCE00B-E6DC-81A4-E285-68F8A2DF302E}"/>
              </a:ext>
            </a:extLst>
          </p:cNvPr>
          <p:cNvSpPr/>
          <p:nvPr/>
        </p:nvSpPr>
        <p:spPr>
          <a:xfrm>
            <a:off x="3696494" y="3493136"/>
            <a:ext cx="449262" cy="208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22ABECA-F461-B9B0-FF10-0BE2F3F6AE5E}"/>
              </a:ext>
            </a:extLst>
          </p:cNvPr>
          <p:cNvSpPr/>
          <p:nvPr/>
        </p:nvSpPr>
        <p:spPr>
          <a:xfrm>
            <a:off x="3738248" y="3698796"/>
            <a:ext cx="592451" cy="1158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ACA8BDF-7AB0-4190-6454-010AC1D78DED}"/>
              </a:ext>
            </a:extLst>
          </p:cNvPr>
          <p:cNvCxnSpPr>
            <a:cxnSpLocks/>
            <a:stCxn id="23" idx="0"/>
            <a:endCxn id="28" idx="0"/>
          </p:cNvCxnSpPr>
          <p:nvPr/>
        </p:nvCxnSpPr>
        <p:spPr>
          <a:xfrm rot="5400000" flipH="1" flipV="1">
            <a:off x="4715053" y="1661330"/>
            <a:ext cx="1037879" cy="2625735"/>
          </a:xfrm>
          <a:prstGeom prst="bentConnector3">
            <a:avLst>
              <a:gd name="adj1" fmla="val 12202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4FA4FD3-56C1-5C6B-A656-3825DF527914}"/>
              </a:ext>
            </a:extLst>
          </p:cNvPr>
          <p:cNvSpPr/>
          <p:nvPr/>
        </p:nvSpPr>
        <p:spPr>
          <a:xfrm>
            <a:off x="4908570" y="2455257"/>
            <a:ext cx="3276580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모든 지역을 소수점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자리만 표시 되도록 반올림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경기도는 그럼 </a:t>
            </a:r>
            <a:r>
              <a:rPr lang="en-US" altLang="ko-KR" dirty="0">
                <a:solidFill>
                  <a:schemeClr val="tx1"/>
                </a:solidFill>
              </a:rPr>
              <a:t>32,145</a:t>
            </a:r>
            <a:r>
              <a:rPr lang="ko-KR" altLang="en-US" dirty="0">
                <a:solidFill>
                  <a:schemeClr val="tx1"/>
                </a:solidFill>
              </a:rPr>
              <a:t>가 됩니다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2801B80-313A-D938-26C3-11AA1750DAC6}"/>
              </a:ext>
            </a:extLst>
          </p:cNvPr>
          <p:cNvSpPr/>
          <p:nvPr/>
        </p:nvSpPr>
        <p:spPr>
          <a:xfrm>
            <a:off x="8509945" y="1661075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A55C20-800B-7536-9290-5BB51D5D52E0}"/>
              </a:ext>
            </a:extLst>
          </p:cNvPr>
          <p:cNvSpPr/>
          <p:nvPr/>
        </p:nvSpPr>
        <p:spPr>
          <a:xfrm>
            <a:off x="5010632" y="3605668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7" name="그림 36" descr="텍스트, 소프트웨어, 컴퓨터 아이콘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4EAD3C1-3122-F42A-F866-A5AE9F08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2" t="35860" r="13255" b="15603"/>
          <a:stretch>
            <a:fillRect/>
          </a:stretch>
        </p:blipFill>
        <p:spPr>
          <a:xfrm>
            <a:off x="4908570" y="5198825"/>
            <a:ext cx="3184294" cy="1538609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E8C5201C-F5A5-B8B6-31D6-38B906C547D1}"/>
              </a:ext>
            </a:extLst>
          </p:cNvPr>
          <p:cNvSpPr/>
          <p:nvPr/>
        </p:nvSpPr>
        <p:spPr>
          <a:xfrm>
            <a:off x="7576344" y="5378354"/>
            <a:ext cx="449262" cy="2089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ECC73DE-406B-E592-ED9B-B2D6B8946243}"/>
              </a:ext>
            </a:extLst>
          </p:cNvPr>
          <p:cNvSpPr/>
          <p:nvPr/>
        </p:nvSpPr>
        <p:spPr>
          <a:xfrm>
            <a:off x="7409656" y="5588123"/>
            <a:ext cx="449262" cy="850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3039CA6-D355-3B77-FB19-9000D657E082}"/>
              </a:ext>
            </a:extLst>
          </p:cNvPr>
          <p:cNvSpPr/>
          <p:nvPr/>
        </p:nvSpPr>
        <p:spPr>
          <a:xfrm>
            <a:off x="3792705" y="5412850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79BA5DF-F705-4C39-B812-9830ED7A0741}"/>
              </a:ext>
            </a:extLst>
          </p:cNvPr>
          <p:cNvSpPr/>
          <p:nvPr/>
        </p:nvSpPr>
        <p:spPr>
          <a:xfrm>
            <a:off x="8372284" y="5121718"/>
            <a:ext cx="3276580" cy="15386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소수점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자리까지 표시되게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뒤에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도 다 붙여주세요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‘0.1’</a:t>
            </a:r>
            <a:r>
              <a:rPr lang="ko-KR" altLang="en-US" dirty="0">
                <a:solidFill>
                  <a:schemeClr val="tx1"/>
                </a:solidFill>
              </a:rPr>
              <a:t>말고 </a:t>
            </a:r>
            <a:r>
              <a:rPr lang="en-US" altLang="ko-KR" dirty="0">
                <a:solidFill>
                  <a:schemeClr val="tx1"/>
                </a:solidFill>
              </a:rPr>
              <a:t>‘0.100’ </a:t>
            </a:r>
            <a:r>
              <a:rPr lang="ko-KR" altLang="en-US" dirty="0">
                <a:solidFill>
                  <a:schemeClr val="tx1"/>
                </a:solidFill>
              </a:rPr>
              <a:t>으로 표시해주세요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95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752D2-5231-E258-D863-B3DAD29DB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3F72526-0F5E-7A53-89F0-D68852D5D01D}"/>
              </a:ext>
            </a:extLst>
          </p:cNvPr>
          <p:cNvSpPr/>
          <p:nvPr/>
        </p:nvSpPr>
        <p:spPr>
          <a:xfrm>
            <a:off x="2366736" y="2371272"/>
            <a:ext cx="6866164" cy="1832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전력 공급</a:t>
            </a:r>
          </a:p>
        </p:txBody>
      </p:sp>
    </p:spTree>
    <p:extLst>
      <p:ext uri="{BB962C8B-B14F-4D97-AF65-F5344CB8AC3E}">
        <p14:creationId xmlns:p14="http://schemas.microsoft.com/office/powerpoint/2010/main" val="3532105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148A7C8-7933-292D-11B1-72844A6E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700" y="593710"/>
            <a:ext cx="6096000" cy="277814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20DB82-07B9-0A3E-B023-B5690EF23250}"/>
              </a:ext>
            </a:extLst>
          </p:cNvPr>
          <p:cNvSpPr/>
          <p:nvPr/>
        </p:nvSpPr>
        <p:spPr>
          <a:xfrm>
            <a:off x="4337050" y="3371850"/>
            <a:ext cx="3981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 err="1">
                <a:solidFill>
                  <a:schemeClr val="tx1"/>
                </a:solidFill>
              </a:rPr>
              <a:t>데이터출처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에너지경제연구원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지역에너지통계연보</a:t>
            </a:r>
            <a:r>
              <a:rPr lang="en-US" altLang="ko-KR" sz="800" dirty="0">
                <a:solidFill>
                  <a:schemeClr val="tx1"/>
                </a:solidFill>
              </a:rPr>
              <a:t>“, “</a:t>
            </a:r>
            <a:r>
              <a:rPr lang="ko-KR" altLang="en-US" sz="800" dirty="0" err="1">
                <a:solidFill>
                  <a:schemeClr val="tx1"/>
                </a:solidFill>
              </a:rPr>
              <a:t>시군구</a:t>
            </a:r>
            <a:r>
              <a:rPr lang="ko-KR" altLang="en-US" sz="800" dirty="0">
                <a:solidFill>
                  <a:schemeClr val="tx1"/>
                </a:solidFill>
              </a:rPr>
              <a:t> 수급에너지 통계</a:t>
            </a:r>
            <a:r>
              <a:rPr lang="en-US" altLang="ko-KR" sz="800" dirty="0">
                <a:solidFill>
                  <a:schemeClr val="tx1"/>
                </a:solidFill>
              </a:rPr>
              <a:t>“</a:t>
            </a:r>
          </a:p>
          <a:p>
            <a:pPr algn="just"/>
            <a:r>
              <a:rPr lang="ko-KR" altLang="en-US" sz="800" dirty="0">
                <a:solidFill>
                  <a:schemeClr val="tx1"/>
                </a:solidFill>
              </a:rPr>
              <a:t>한국전력공사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한국전력통계</a:t>
            </a:r>
            <a:r>
              <a:rPr lang="en-US" altLang="ko-KR" sz="800" dirty="0">
                <a:solidFill>
                  <a:schemeClr val="tx1"/>
                </a:solidFill>
              </a:rPr>
              <a:t>”, </a:t>
            </a:r>
            <a:r>
              <a:rPr lang="ko-KR" altLang="en-US" sz="800" dirty="0">
                <a:solidFill>
                  <a:schemeClr val="tx1"/>
                </a:solidFill>
              </a:rPr>
              <a:t>한국에너지공단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신재생에너지 보급통계</a:t>
            </a:r>
            <a:r>
              <a:rPr lang="en-US" altLang="ko-KR" sz="800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36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멀티미디어 소프트웨어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F1E7D-71B5-E1B4-E763-1C4D90315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7" t="39660" r="13594" b="16512"/>
          <a:stretch>
            <a:fillRect/>
          </a:stretch>
        </p:blipFill>
        <p:spPr>
          <a:xfrm>
            <a:off x="658125" y="178463"/>
            <a:ext cx="10117287" cy="44686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51BE9CA-8A67-2B23-BD10-BA437E1A9198}"/>
              </a:ext>
            </a:extLst>
          </p:cNvPr>
          <p:cNvSpPr/>
          <p:nvPr/>
        </p:nvSpPr>
        <p:spPr>
          <a:xfrm>
            <a:off x="7671766" y="2127374"/>
            <a:ext cx="2717782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소수점 </a:t>
            </a:r>
            <a:r>
              <a:rPr lang="ko-KR" altLang="en-US" dirty="0" err="1">
                <a:solidFill>
                  <a:schemeClr val="tx1"/>
                </a:solidFill>
              </a:rPr>
              <a:t>안생기게</a:t>
            </a:r>
            <a:r>
              <a:rPr lang="ko-KR" altLang="en-US" dirty="0">
                <a:solidFill>
                  <a:schemeClr val="tx1"/>
                </a:solidFill>
              </a:rPr>
              <a:t>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그럼 </a:t>
            </a:r>
            <a:r>
              <a:rPr lang="en-US" altLang="ko-KR" dirty="0">
                <a:solidFill>
                  <a:schemeClr val="tx1"/>
                </a:solidFill>
              </a:rPr>
              <a:t>1,332</a:t>
            </a:r>
            <a:r>
              <a:rPr lang="ko-KR" altLang="en-US" dirty="0">
                <a:solidFill>
                  <a:schemeClr val="tx1"/>
                </a:solidFill>
              </a:rPr>
              <a:t>가 됩니다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881FCA4-FEBC-A736-75A1-744FAB9ED825}"/>
              </a:ext>
            </a:extLst>
          </p:cNvPr>
          <p:cNvSpPr/>
          <p:nvPr/>
        </p:nvSpPr>
        <p:spPr>
          <a:xfrm>
            <a:off x="8920733" y="1405407"/>
            <a:ext cx="1219554" cy="4233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600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A69F176-B414-62D4-6112-54C3D46AE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27529" r="18004" b="25042"/>
          <a:stretch>
            <a:fillRect/>
          </a:stretch>
        </p:blipFill>
        <p:spPr>
          <a:xfrm>
            <a:off x="736979" y="409433"/>
            <a:ext cx="7029934" cy="389643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6C4AA2-3AF7-AF00-EEBC-9AD19378D725}"/>
              </a:ext>
            </a:extLst>
          </p:cNvPr>
          <p:cNvSpPr/>
          <p:nvPr/>
        </p:nvSpPr>
        <p:spPr>
          <a:xfrm>
            <a:off x="8007473" y="1028730"/>
            <a:ext cx="3115452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소수점 </a:t>
            </a:r>
            <a:r>
              <a:rPr lang="ko-KR" altLang="en-US" dirty="0" err="1">
                <a:solidFill>
                  <a:schemeClr val="tx1"/>
                </a:solidFill>
              </a:rPr>
              <a:t>안생기게</a:t>
            </a:r>
            <a:r>
              <a:rPr lang="ko-KR" altLang="en-US" dirty="0">
                <a:solidFill>
                  <a:schemeClr val="tx1"/>
                </a:solidFill>
              </a:rPr>
              <a:t>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석탄은 </a:t>
            </a:r>
            <a:r>
              <a:rPr lang="en-US" altLang="ko-KR" dirty="0">
                <a:solidFill>
                  <a:schemeClr val="tx1"/>
                </a:solidFill>
              </a:rPr>
              <a:t>1,728</a:t>
            </a:r>
            <a:r>
              <a:rPr lang="ko-KR" altLang="en-US" dirty="0">
                <a:solidFill>
                  <a:schemeClr val="tx1"/>
                </a:solidFill>
              </a:rPr>
              <a:t>이 됩니다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2C1DE4-0DAD-3042-4D4C-C91527591DA7}"/>
              </a:ext>
            </a:extLst>
          </p:cNvPr>
          <p:cNvSpPr/>
          <p:nvPr/>
        </p:nvSpPr>
        <p:spPr>
          <a:xfrm>
            <a:off x="6547359" y="975503"/>
            <a:ext cx="1219554" cy="13104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84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소프트웨어, 스크린샷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D600262-15EB-7D64-37C3-D690A9EA8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5" t="36982" r="13470" b="18740"/>
          <a:stretch>
            <a:fillRect/>
          </a:stretch>
        </p:blipFill>
        <p:spPr>
          <a:xfrm>
            <a:off x="110887" y="226987"/>
            <a:ext cx="6976459" cy="31201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EAA1A9A-EF26-411C-A524-DD3A6BF4F93B}"/>
              </a:ext>
            </a:extLst>
          </p:cNvPr>
          <p:cNvSpPr/>
          <p:nvPr/>
        </p:nvSpPr>
        <p:spPr>
          <a:xfrm>
            <a:off x="7087346" y="770786"/>
            <a:ext cx="3115452" cy="749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소수점 </a:t>
            </a:r>
            <a:r>
              <a:rPr lang="ko-KR" altLang="en-US" dirty="0" err="1">
                <a:solidFill>
                  <a:schemeClr val="tx1"/>
                </a:solidFill>
              </a:rPr>
              <a:t>안생기게</a:t>
            </a:r>
            <a:r>
              <a:rPr lang="ko-KR" altLang="en-US" dirty="0">
                <a:solidFill>
                  <a:schemeClr val="tx1"/>
                </a:solidFill>
              </a:rPr>
              <a:t> 해주세요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경기는 </a:t>
            </a:r>
            <a:r>
              <a:rPr lang="en-US" altLang="ko-KR" dirty="0">
                <a:solidFill>
                  <a:schemeClr val="tx1"/>
                </a:solidFill>
              </a:rPr>
              <a:t>23,791 </a:t>
            </a:r>
            <a:r>
              <a:rPr lang="ko-KR" altLang="en-US" dirty="0">
                <a:solidFill>
                  <a:schemeClr val="tx1"/>
                </a:solidFill>
              </a:rPr>
              <a:t>이 되겠죠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23ED91-C9D3-CBE1-40C9-9A856AE4CC09}"/>
              </a:ext>
            </a:extLst>
          </p:cNvPr>
          <p:cNvSpPr/>
          <p:nvPr/>
        </p:nvSpPr>
        <p:spPr>
          <a:xfrm>
            <a:off x="4520666" y="770786"/>
            <a:ext cx="1219554" cy="2013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1A1AFA-1ACB-AF59-009C-351CBBD0FC94}"/>
              </a:ext>
            </a:extLst>
          </p:cNvPr>
          <p:cNvSpPr/>
          <p:nvPr/>
        </p:nvSpPr>
        <p:spPr>
          <a:xfrm>
            <a:off x="975552" y="770786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6281-90CC-5D88-9B26-567B2DC53793}"/>
              </a:ext>
            </a:extLst>
          </p:cNvPr>
          <p:cNvSpPr/>
          <p:nvPr/>
        </p:nvSpPr>
        <p:spPr>
          <a:xfrm>
            <a:off x="7087346" y="1749856"/>
            <a:ext cx="3115452" cy="749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전력소비량</a:t>
            </a:r>
            <a:r>
              <a:rPr lang="ko-KR" altLang="en-US" dirty="0">
                <a:solidFill>
                  <a:schemeClr val="tx1"/>
                </a:solidFill>
              </a:rPr>
              <a:t>도 소수점 </a:t>
            </a:r>
            <a:r>
              <a:rPr lang="ko-KR" altLang="en-US" dirty="0" err="1">
                <a:solidFill>
                  <a:schemeClr val="tx1"/>
                </a:solidFill>
              </a:rPr>
              <a:t>안생기게</a:t>
            </a:r>
            <a:r>
              <a:rPr lang="ko-KR" altLang="en-US" dirty="0">
                <a:solidFill>
                  <a:schemeClr val="tx1"/>
                </a:solidFill>
              </a:rPr>
              <a:t> 해주세요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7BF883-E15E-37DE-1784-B8E6AC2C0288}"/>
              </a:ext>
            </a:extLst>
          </p:cNvPr>
          <p:cNvSpPr/>
          <p:nvPr/>
        </p:nvSpPr>
        <p:spPr>
          <a:xfrm>
            <a:off x="7087346" y="2670694"/>
            <a:ext cx="3115452" cy="7492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전력자급률</a:t>
            </a:r>
            <a:r>
              <a:rPr lang="ko-KR" altLang="en-US" dirty="0">
                <a:solidFill>
                  <a:schemeClr val="tx1"/>
                </a:solidFill>
              </a:rPr>
              <a:t>도 소수점 </a:t>
            </a:r>
            <a:r>
              <a:rPr lang="ko-KR" altLang="en-US" dirty="0" err="1">
                <a:solidFill>
                  <a:schemeClr val="tx1"/>
                </a:solidFill>
              </a:rPr>
              <a:t>첫째자리까지만</a:t>
            </a:r>
            <a:r>
              <a:rPr lang="ko-KR" altLang="en-US" dirty="0">
                <a:solidFill>
                  <a:schemeClr val="tx1"/>
                </a:solidFill>
              </a:rPr>
              <a:t> 생기게 해주세요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: 7.1) </a:t>
            </a:r>
            <a:r>
              <a:rPr lang="ko-KR" altLang="en-US" dirty="0">
                <a:solidFill>
                  <a:schemeClr val="tx1"/>
                </a:solidFill>
              </a:rPr>
              <a:t>이렇게요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907E54-069F-6426-27B9-6F595C09E046}"/>
              </a:ext>
            </a:extLst>
          </p:cNvPr>
          <p:cNvSpPr/>
          <p:nvPr/>
        </p:nvSpPr>
        <p:spPr>
          <a:xfrm>
            <a:off x="7130342" y="3574918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73969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23ED24-7065-52DD-BE5B-A6BBA8CCF6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420"/>
          <a:stretch>
            <a:fillRect/>
          </a:stretch>
        </p:blipFill>
        <p:spPr>
          <a:xfrm>
            <a:off x="2368550" y="313953"/>
            <a:ext cx="6607863" cy="17624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9C0A65-B1B9-D7FD-2355-2D7CC6C7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415" r="33500" b="6727"/>
          <a:stretch>
            <a:fillRect/>
          </a:stretch>
        </p:blipFill>
        <p:spPr>
          <a:xfrm>
            <a:off x="4537763" y="2241550"/>
            <a:ext cx="4394200" cy="108585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1397F1C-61BA-FA7A-1D4C-0314B11593EE}"/>
              </a:ext>
            </a:extLst>
          </p:cNvPr>
          <p:cNvSpPr/>
          <p:nvPr/>
        </p:nvSpPr>
        <p:spPr>
          <a:xfrm>
            <a:off x="2368550" y="2241550"/>
            <a:ext cx="2089150" cy="10858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경기도 전력소비 증가율</a:t>
            </a:r>
            <a:endParaRPr lang="en-US" altLang="ko-KR" sz="12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(2012~2022 </a:t>
            </a:r>
            <a:r>
              <a:rPr lang="ko-KR" altLang="en-US" sz="1100" dirty="0">
                <a:solidFill>
                  <a:schemeClr val="tx1"/>
                </a:solidFill>
              </a:rPr>
              <a:t>연평균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  <a:p>
            <a:r>
              <a:rPr lang="ko-KR" altLang="en-US" sz="800" dirty="0">
                <a:solidFill>
                  <a:schemeClr val="tx1"/>
                </a:solidFill>
              </a:rPr>
              <a:t>전국 증가율</a:t>
            </a:r>
            <a:r>
              <a:rPr lang="en-US" altLang="ko-KR" sz="800" dirty="0">
                <a:solidFill>
                  <a:schemeClr val="tx1"/>
                </a:solidFill>
              </a:rPr>
              <a:t>: 1.62%</a:t>
            </a:r>
          </a:p>
          <a:p>
            <a:endParaRPr lang="en-US" altLang="ko-KR" sz="1200" dirty="0">
              <a:solidFill>
                <a:schemeClr val="tx1"/>
              </a:solidFill>
            </a:endParaRPr>
          </a:p>
          <a:p>
            <a:pPr algn="r"/>
            <a:r>
              <a:rPr lang="en-US" altLang="ko-KR" sz="2400" dirty="0">
                <a:solidFill>
                  <a:schemeClr val="tx1"/>
                </a:solidFill>
              </a:rPr>
              <a:t>3.43%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B39EEA-0C7B-E325-C3C7-C1FBF9046931}"/>
              </a:ext>
            </a:extLst>
          </p:cNvPr>
          <p:cNvSpPr/>
          <p:nvPr/>
        </p:nvSpPr>
        <p:spPr>
          <a:xfrm>
            <a:off x="3244078" y="3492501"/>
            <a:ext cx="4856805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chemeClr val="tx1"/>
                </a:solidFill>
                <a:highlight>
                  <a:srgbClr val="FFFF00"/>
                </a:highlight>
              </a:rPr>
              <a:t>이렇게수정해주세요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634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159DDFA-3FD4-446D-3C04-88A349011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47320"/>
            <a:ext cx="7486650" cy="291643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A522924-5834-2EED-14A0-9A13ACC39399}"/>
              </a:ext>
            </a:extLst>
          </p:cNvPr>
          <p:cNvSpPr/>
          <p:nvPr/>
        </p:nvSpPr>
        <p:spPr>
          <a:xfrm>
            <a:off x="3088498" y="1479580"/>
            <a:ext cx="658002" cy="215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1F2BF4-C92B-276C-2905-73606860018A}"/>
              </a:ext>
            </a:extLst>
          </p:cNvPr>
          <p:cNvSpPr/>
          <p:nvPr/>
        </p:nvSpPr>
        <p:spPr>
          <a:xfrm>
            <a:off x="3215498" y="2146330"/>
            <a:ext cx="658002" cy="2158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AE066A2-719D-7BA8-88E6-B01DBC0946F3}"/>
              </a:ext>
            </a:extLst>
          </p:cNvPr>
          <p:cNvSpPr/>
          <p:nvPr/>
        </p:nvSpPr>
        <p:spPr>
          <a:xfrm>
            <a:off x="5187173" y="1479610"/>
            <a:ext cx="658002" cy="374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69304C-D5BB-808E-CE23-23FA72E9EEFF}"/>
              </a:ext>
            </a:extLst>
          </p:cNvPr>
          <p:cNvSpPr/>
          <p:nvPr/>
        </p:nvSpPr>
        <p:spPr>
          <a:xfrm>
            <a:off x="5250673" y="2066970"/>
            <a:ext cx="658002" cy="968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691483D-DFA2-F923-34E6-2427A43CDC1A}"/>
              </a:ext>
            </a:extLst>
          </p:cNvPr>
          <p:cNvSpPr/>
          <p:nvPr/>
        </p:nvSpPr>
        <p:spPr>
          <a:xfrm>
            <a:off x="2958322" y="958394"/>
            <a:ext cx="1194577" cy="18927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DABBA6-4793-D2AD-77F6-42639C816879}"/>
              </a:ext>
            </a:extLst>
          </p:cNvPr>
          <p:cNvSpPr/>
          <p:nvPr/>
        </p:nvSpPr>
        <p:spPr>
          <a:xfrm>
            <a:off x="4982385" y="907822"/>
            <a:ext cx="1194577" cy="23433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86317633-106C-3A38-12AB-ECD587BED9FA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rot="16200000" flipH="1">
            <a:off x="3238708" y="3168052"/>
            <a:ext cx="1707355" cy="10735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83F7F4-85D9-FEC2-985D-1269DF82BF45}"/>
              </a:ext>
            </a:extLst>
          </p:cNvPr>
          <p:cNvSpPr/>
          <p:nvPr/>
        </p:nvSpPr>
        <p:spPr>
          <a:xfrm>
            <a:off x="3270268" y="4558504"/>
            <a:ext cx="2717782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예쁘게 보이게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정렬 해주세요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3CD05280-F9AB-8831-ABAB-38F0938C046F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rot="5400000">
            <a:off x="4450765" y="3429595"/>
            <a:ext cx="1307304" cy="95051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31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72316A1-C906-6450-0D98-A7745F251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171449"/>
            <a:ext cx="7388467" cy="39930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B61106-D3B1-9401-BCF0-F710FAF1EEF5}"/>
              </a:ext>
            </a:extLst>
          </p:cNvPr>
          <p:cNvSpPr/>
          <p:nvPr/>
        </p:nvSpPr>
        <p:spPr>
          <a:xfrm>
            <a:off x="1598314" y="1133587"/>
            <a:ext cx="276794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highlight>
                  <a:srgbClr val="FFFF00"/>
                </a:highlight>
              </a:rPr>
              <a:t>이 위치에 적어주세요</a:t>
            </a:r>
            <a:r>
              <a:rPr lang="en-US" altLang="ko-KR" sz="12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C891FE-BA5F-C416-332D-A9E2F001BA64}"/>
              </a:ext>
            </a:extLst>
          </p:cNvPr>
          <p:cNvSpPr/>
          <p:nvPr/>
        </p:nvSpPr>
        <p:spPr>
          <a:xfrm>
            <a:off x="7907674" y="1133587"/>
            <a:ext cx="3110846" cy="3675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</a:rPr>
              <a:t>국가 전체에너지 소비의 지역별 비중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CB598C4A-CB4F-1EAE-E528-915024E4041A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 rot="5400000" flipH="1" flipV="1">
            <a:off x="6222692" y="-2106818"/>
            <a:ext cx="12700" cy="6480810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649A9F-5268-1D46-E2B8-CD5055A1FB1A}"/>
              </a:ext>
            </a:extLst>
          </p:cNvPr>
          <p:cNvSpPr/>
          <p:nvPr/>
        </p:nvSpPr>
        <p:spPr>
          <a:xfrm>
            <a:off x="432454" y="410030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최종에너지 탭 </a:t>
            </a:r>
            <a:r>
              <a:rPr lang="ko-KR" altLang="en-US" dirty="0" err="1">
                <a:solidFill>
                  <a:schemeClr val="tx1"/>
                </a:solidFill>
              </a:rPr>
              <a:t>눌렀을때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처럼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 밑에 산업이 차지하는 비중을 써주세요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9AAAA12-123D-EE62-0C41-2ED14144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5264147"/>
            <a:ext cx="4099167" cy="14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61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88158-AFC3-3729-9F4B-2C9BB5D3B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7FD31C2-FFAF-90D4-F6D9-35F8309FB6F6}"/>
              </a:ext>
            </a:extLst>
          </p:cNvPr>
          <p:cNvSpPr/>
          <p:nvPr/>
        </p:nvSpPr>
        <p:spPr>
          <a:xfrm>
            <a:off x="1129466" y="2041072"/>
            <a:ext cx="9340704" cy="249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신재생에너지 </a:t>
            </a:r>
            <a:endParaRPr lang="en-US" altLang="ko-KR" sz="8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2302494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BD7C67C-DBF4-2FC6-88D7-E3C058C62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775034"/>
            <a:ext cx="5516880" cy="21777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D3DBC7F-31C9-8373-60CB-4F5C0AEFC7B2}"/>
              </a:ext>
            </a:extLst>
          </p:cNvPr>
          <p:cNvSpPr/>
          <p:nvPr/>
        </p:nvSpPr>
        <p:spPr>
          <a:xfrm>
            <a:off x="3930650" y="2952750"/>
            <a:ext cx="408178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 err="1">
                <a:solidFill>
                  <a:schemeClr val="tx1"/>
                </a:solidFill>
              </a:rPr>
              <a:t>데이터출처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한국전력공사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한국전력통계</a:t>
            </a:r>
            <a:r>
              <a:rPr lang="en-US" altLang="ko-KR" sz="800" dirty="0">
                <a:solidFill>
                  <a:schemeClr val="tx1"/>
                </a:solidFill>
              </a:rPr>
              <a:t>”, </a:t>
            </a:r>
            <a:r>
              <a:rPr lang="ko-KR" altLang="en-US" sz="800" dirty="0">
                <a:solidFill>
                  <a:schemeClr val="tx1"/>
                </a:solidFill>
              </a:rPr>
              <a:t>한국에너지공단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신재생에너지 보급통계</a:t>
            </a:r>
            <a:r>
              <a:rPr lang="en-US" altLang="ko-KR" sz="8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22FF51-D474-9E00-9E96-1DA768D7C2B3}"/>
              </a:ext>
            </a:extLst>
          </p:cNvPr>
          <p:cNvSpPr/>
          <p:nvPr/>
        </p:nvSpPr>
        <p:spPr>
          <a:xfrm>
            <a:off x="2108200" y="270209"/>
            <a:ext cx="2076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신재생에너지 발전량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전력 소비량</a:t>
            </a:r>
            <a:r>
              <a:rPr lang="en-US" altLang="ko-KR" sz="800" dirty="0">
                <a:solidFill>
                  <a:schemeClr val="tx1"/>
                </a:solidFill>
              </a:rPr>
              <a:t>)*100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5A8578-80C5-C0D2-D1DB-8E0965D38B04}"/>
              </a:ext>
            </a:extLst>
          </p:cNvPr>
          <p:cNvSpPr/>
          <p:nvPr/>
        </p:nvSpPr>
        <p:spPr>
          <a:xfrm>
            <a:off x="2741314" y="2346699"/>
            <a:ext cx="941686" cy="16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highlight>
                  <a:srgbClr val="FFFF00"/>
                </a:highlight>
              </a:rPr>
              <a:t>이 위치에 적어주세요</a:t>
            </a:r>
            <a:r>
              <a:rPr lang="en-US" altLang="ko-KR" sz="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473F863C-2B14-ADCE-6234-3919733F1539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rot="10800000">
            <a:off x="2108200" y="438484"/>
            <a:ext cx="633114" cy="1992166"/>
          </a:xfrm>
          <a:prstGeom prst="bentConnector3">
            <a:avLst>
              <a:gd name="adj1" fmla="val 136107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BF2065B-5BA1-B495-F8B4-6157185B45A2}"/>
              </a:ext>
            </a:extLst>
          </p:cNvPr>
          <p:cNvSpPr/>
          <p:nvPr/>
        </p:nvSpPr>
        <p:spPr>
          <a:xfrm>
            <a:off x="5347951" y="336884"/>
            <a:ext cx="2076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재생에너지 발전량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전력 소비량</a:t>
            </a:r>
            <a:r>
              <a:rPr lang="en-US" altLang="ko-KR" sz="800" dirty="0">
                <a:solidFill>
                  <a:schemeClr val="tx1"/>
                </a:solidFill>
              </a:rPr>
              <a:t>)*100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071F90-3A69-E869-78CC-2F3A78128F0A}"/>
              </a:ext>
            </a:extLst>
          </p:cNvPr>
          <p:cNvSpPr/>
          <p:nvPr/>
        </p:nvSpPr>
        <p:spPr>
          <a:xfrm>
            <a:off x="4526915" y="2346699"/>
            <a:ext cx="941686" cy="16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highlight>
                  <a:srgbClr val="FFFF00"/>
                </a:highlight>
              </a:rPr>
              <a:t>이 위치에 적어주세요</a:t>
            </a:r>
            <a:r>
              <a:rPr lang="en-US" altLang="ko-KR" sz="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E924495C-7309-6E76-2A28-2E4334FBDAFB}"/>
              </a:ext>
            </a:extLst>
          </p:cNvPr>
          <p:cNvCxnSpPr>
            <a:cxnSpLocks/>
            <a:stCxn id="14" idx="1"/>
            <a:endCxn id="13" idx="1"/>
          </p:cNvCxnSpPr>
          <p:nvPr/>
        </p:nvCxnSpPr>
        <p:spPr>
          <a:xfrm rot="10800000" flipH="1">
            <a:off x="4526915" y="505160"/>
            <a:ext cx="821036" cy="1925491"/>
          </a:xfrm>
          <a:prstGeom prst="bentConnector3">
            <a:avLst>
              <a:gd name="adj1" fmla="val -278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725F27-5207-042C-FD6F-2587363E23C8}"/>
              </a:ext>
            </a:extLst>
          </p:cNvPr>
          <p:cNvSpPr/>
          <p:nvPr/>
        </p:nvSpPr>
        <p:spPr>
          <a:xfrm>
            <a:off x="3930650" y="3429000"/>
            <a:ext cx="4081780" cy="6572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700" dirty="0">
                <a:solidFill>
                  <a:schemeClr val="tx1"/>
                </a:solidFill>
              </a:rPr>
              <a:t>신재생에너지와 재생에너지의 차이는</a:t>
            </a:r>
            <a:r>
              <a:rPr lang="en-US" altLang="ko-KR" sz="700" dirty="0">
                <a:solidFill>
                  <a:schemeClr val="tx1"/>
                </a:solidFill>
              </a:rPr>
              <a:t>?</a:t>
            </a:r>
          </a:p>
          <a:p>
            <a:pPr algn="just"/>
            <a:r>
              <a:rPr lang="ko-KR" altLang="en-US" sz="700" dirty="0">
                <a:solidFill>
                  <a:schemeClr val="tx1"/>
                </a:solidFill>
              </a:rPr>
              <a:t>신재생에너지는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신에너지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와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재생에너지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를 합쳐 부르는 말입니다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신에너지란 새로운 기술로 만드는 에너지 입니다</a:t>
            </a:r>
            <a:r>
              <a:rPr lang="en-US" altLang="ko-KR" sz="700" dirty="0">
                <a:solidFill>
                  <a:schemeClr val="tx1"/>
                </a:solidFill>
              </a:rPr>
              <a:t>. (</a:t>
            </a:r>
            <a:r>
              <a:rPr lang="ko-KR" altLang="en-US" sz="700" dirty="0">
                <a:solidFill>
                  <a:schemeClr val="tx1"/>
                </a:solidFill>
              </a:rPr>
              <a:t>예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연료전지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 err="1">
                <a:solidFill>
                  <a:schemeClr val="tx1"/>
                </a:solidFill>
              </a:rPr>
              <a:t>석탄가스화발전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등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  <a:p>
            <a:pPr algn="just"/>
            <a:r>
              <a:rPr lang="en-US" altLang="ko-KR" sz="700" dirty="0">
                <a:solidFill>
                  <a:schemeClr val="tx1"/>
                </a:solidFill>
              </a:rPr>
              <a:t>- </a:t>
            </a:r>
            <a:r>
              <a:rPr lang="ko-KR" altLang="en-US" sz="700" dirty="0">
                <a:solidFill>
                  <a:schemeClr val="tx1"/>
                </a:solidFill>
              </a:rPr>
              <a:t>재생에너지란 자연에서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지속적으로 이용할 수 있는 에너지 입니다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(</a:t>
            </a:r>
            <a:r>
              <a:rPr lang="ko-KR" altLang="en-US" sz="700" dirty="0">
                <a:solidFill>
                  <a:schemeClr val="tx1"/>
                </a:solidFill>
              </a:rPr>
              <a:t>예</a:t>
            </a:r>
            <a:r>
              <a:rPr lang="en-US" altLang="ko-KR" sz="700" dirty="0">
                <a:solidFill>
                  <a:schemeClr val="tx1"/>
                </a:solidFill>
              </a:rPr>
              <a:t>: </a:t>
            </a:r>
            <a:r>
              <a:rPr lang="ko-KR" altLang="en-US" sz="700" dirty="0">
                <a:solidFill>
                  <a:schemeClr val="tx1"/>
                </a:solidFill>
              </a:rPr>
              <a:t>태양</a:t>
            </a:r>
            <a:r>
              <a:rPr lang="en-US" altLang="ko-KR" sz="700" dirty="0">
                <a:solidFill>
                  <a:schemeClr val="tx1"/>
                </a:solidFill>
              </a:rPr>
              <a:t>, </a:t>
            </a:r>
            <a:r>
              <a:rPr lang="ko-KR" altLang="en-US" sz="700" dirty="0">
                <a:solidFill>
                  <a:schemeClr val="tx1"/>
                </a:solidFill>
              </a:rPr>
              <a:t>풍력</a:t>
            </a:r>
            <a:r>
              <a:rPr lang="en-US" altLang="ko-KR" sz="700" dirty="0">
                <a:solidFill>
                  <a:schemeClr val="tx1"/>
                </a:solidFill>
              </a:rPr>
              <a:t> </a:t>
            </a:r>
            <a:r>
              <a:rPr lang="ko-KR" altLang="en-US" sz="700" dirty="0">
                <a:solidFill>
                  <a:schemeClr val="tx1"/>
                </a:solidFill>
              </a:rPr>
              <a:t>등</a:t>
            </a:r>
            <a:r>
              <a:rPr lang="en-US" altLang="ko-KR" sz="7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599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B3DC96E-AFB9-3E5A-6089-CA26A821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950" y="1644394"/>
            <a:ext cx="6261100" cy="288297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77B7DEE-8453-7257-8F78-B865E4CD89A1}"/>
              </a:ext>
            </a:extLst>
          </p:cNvPr>
          <p:cNvSpPr/>
          <p:nvPr/>
        </p:nvSpPr>
        <p:spPr>
          <a:xfrm>
            <a:off x="5335270" y="4527371"/>
            <a:ext cx="4081780" cy="30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700" dirty="0">
                <a:solidFill>
                  <a:schemeClr val="tx1"/>
                </a:solidFill>
              </a:rPr>
              <a:t>* IGCC</a:t>
            </a:r>
            <a:r>
              <a:rPr lang="ko-KR" altLang="en-US" sz="700" dirty="0">
                <a:solidFill>
                  <a:schemeClr val="tx1"/>
                </a:solidFill>
              </a:rPr>
              <a:t> </a:t>
            </a:r>
            <a:r>
              <a:rPr lang="en-US" altLang="ko-KR" sz="700" dirty="0">
                <a:solidFill>
                  <a:schemeClr val="tx1"/>
                </a:solidFill>
              </a:rPr>
              <a:t>(Integrated Gasification Combined Cycle) </a:t>
            </a:r>
            <a:r>
              <a:rPr lang="ko-KR" altLang="en-US" sz="700" dirty="0">
                <a:solidFill>
                  <a:schemeClr val="tx1"/>
                </a:solidFill>
              </a:rPr>
              <a:t>는 </a:t>
            </a:r>
            <a:r>
              <a:rPr lang="en-US" altLang="ko-KR" sz="700" dirty="0">
                <a:solidFill>
                  <a:schemeClr val="tx1"/>
                </a:solidFill>
              </a:rPr>
              <a:t>‘</a:t>
            </a:r>
            <a:r>
              <a:rPr lang="ko-KR" altLang="en-US" sz="700" dirty="0">
                <a:solidFill>
                  <a:schemeClr val="tx1"/>
                </a:solidFill>
              </a:rPr>
              <a:t>석탄가스화 복합화력발전</a:t>
            </a:r>
            <a:r>
              <a:rPr lang="en-US" altLang="ko-KR" sz="700" dirty="0">
                <a:solidFill>
                  <a:schemeClr val="tx1"/>
                </a:solidFill>
              </a:rPr>
              <a:t>’</a:t>
            </a:r>
            <a:r>
              <a:rPr lang="ko-KR" altLang="en-US" sz="700" dirty="0">
                <a:solidFill>
                  <a:schemeClr val="tx1"/>
                </a:solidFill>
              </a:rPr>
              <a:t> 의 약자 입니다</a:t>
            </a:r>
            <a:r>
              <a:rPr lang="en-US" altLang="ko-KR" sz="700" dirty="0">
                <a:solidFill>
                  <a:schemeClr val="tx1"/>
                </a:solidFill>
              </a:rPr>
              <a:t>. </a:t>
            </a:r>
            <a:r>
              <a:rPr lang="ko-KR" altLang="en-US" sz="700" dirty="0">
                <a:solidFill>
                  <a:schemeClr val="tx1"/>
                </a:solidFill>
              </a:rPr>
              <a:t>석탄을 고온</a:t>
            </a:r>
            <a:r>
              <a:rPr lang="en-US" altLang="ko-KR" sz="700" dirty="0">
                <a:solidFill>
                  <a:schemeClr val="tx1"/>
                </a:solidFill>
              </a:rPr>
              <a:t>,</a:t>
            </a:r>
            <a:r>
              <a:rPr lang="ko-KR" altLang="en-US" sz="700" dirty="0">
                <a:solidFill>
                  <a:schemeClr val="tx1"/>
                </a:solidFill>
              </a:rPr>
              <a:t>고압에서 </a:t>
            </a:r>
            <a:r>
              <a:rPr lang="ko-KR" altLang="en-US" sz="700" dirty="0" err="1">
                <a:solidFill>
                  <a:schemeClr val="tx1"/>
                </a:solidFill>
              </a:rPr>
              <a:t>가스화시켜</a:t>
            </a:r>
            <a:r>
              <a:rPr lang="ko-KR" altLang="en-US" sz="700" dirty="0">
                <a:solidFill>
                  <a:schemeClr val="tx1"/>
                </a:solidFill>
              </a:rPr>
              <a:t> 연료로 사용하는 발전기술 입니다</a:t>
            </a:r>
            <a:r>
              <a:rPr lang="en-US" altLang="ko-KR" sz="7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FE84A-0650-DAEF-1D23-1F77C203E3A0}"/>
              </a:ext>
            </a:extLst>
          </p:cNvPr>
          <p:cNvSpPr txBox="1"/>
          <p:nvPr/>
        </p:nvSpPr>
        <p:spPr>
          <a:xfrm>
            <a:off x="7423150" y="1905228"/>
            <a:ext cx="2413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chemeClr val="tx1"/>
                </a:solidFill>
              </a:rPr>
              <a:t>* </a:t>
            </a:r>
            <a:endParaRPr lang="ko-KR" altLang="en-US" dirty="0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E58A7813-21A7-4B11-C22D-ED4519EBB89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rot="5400000">
            <a:off x="6256631" y="3240201"/>
            <a:ext cx="2406699" cy="1676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257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2AB7-9887-1175-18ED-5629E750F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932F43E-DAF9-1E1B-4919-F07AE6BD9784}"/>
              </a:ext>
            </a:extLst>
          </p:cNvPr>
          <p:cNvSpPr/>
          <p:nvPr/>
        </p:nvSpPr>
        <p:spPr>
          <a:xfrm>
            <a:off x="1129466" y="2041072"/>
            <a:ext cx="9340704" cy="249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에너지 바우처 </a:t>
            </a:r>
            <a:endParaRPr lang="en-US" altLang="ko-KR" sz="8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발급 현황</a:t>
            </a:r>
          </a:p>
        </p:txBody>
      </p:sp>
    </p:spTree>
    <p:extLst>
      <p:ext uri="{BB962C8B-B14F-4D97-AF65-F5344CB8AC3E}">
        <p14:creationId xmlns:p14="http://schemas.microsoft.com/office/powerpoint/2010/main" val="2570196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5E034EC-1783-CF60-60A4-1E65ED79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653099"/>
            <a:ext cx="6330950" cy="277590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BEBFA8B-E4A2-D1ED-4B74-8B3CB3CA8354}"/>
              </a:ext>
            </a:extLst>
          </p:cNvPr>
          <p:cNvSpPr/>
          <p:nvPr/>
        </p:nvSpPr>
        <p:spPr>
          <a:xfrm>
            <a:off x="4889500" y="3384550"/>
            <a:ext cx="280543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800" dirty="0" err="1">
                <a:solidFill>
                  <a:schemeClr val="tx1"/>
                </a:solidFill>
              </a:rPr>
              <a:t>데이터출처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한국에너지공단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에너지 바우처 발급 현황</a:t>
            </a:r>
            <a:r>
              <a:rPr lang="en-US" altLang="ko-KR" sz="800" dirty="0">
                <a:solidFill>
                  <a:schemeClr val="tx1"/>
                </a:solidFill>
              </a:rPr>
              <a:t>＂</a:t>
            </a:r>
          </a:p>
        </p:txBody>
      </p:sp>
    </p:spTree>
    <p:extLst>
      <p:ext uri="{BB962C8B-B14F-4D97-AF65-F5344CB8AC3E}">
        <p14:creationId xmlns:p14="http://schemas.microsoft.com/office/powerpoint/2010/main" val="7868751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61AD2A-CEFD-C92A-69B7-308FE1A9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16510"/>
            <a:ext cx="6642100" cy="287065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545A2E8-C5AD-63A2-A079-A68FD2DF7FEA}"/>
              </a:ext>
            </a:extLst>
          </p:cNvPr>
          <p:cNvSpPr/>
          <p:nvPr/>
        </p:nvSpPr>
        <p:spPr>
          <a:xfrm>
            <a:off x="1951990" y="3535882"/>
            <a:ext cx="2076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재생에너지 발전량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전력 소비량</a:t>
            </a:r>
            <a:r>
              <a:rPr lang="en-US" altLang="ko-KR" sz="800" dirty="0">
                <a:solidFill>
                  <a:schemeClr val="tx1"/>
                </a:solidFill>
              </a:rPr>
              <a:t>)*100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121ECA-EF2D-9004-06C8-B475DCD940C5}"/>
              </a:ext>
            </a:extLst>
          </p:cNvPr>
          <p:cNvSpPr/>
          <p:nvPr/>
        </p:nvSpPr>
        <p:spPr>
          <a:xfrm>
            <a:off x="577215" y="783197"/>
            <a:ext cx="260985" cy="20235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2DA3A6F6-9E0E-537B-1F3A-4A81A3BD022E}"/>
              </a:ext>
            </a:extLst>
          </p:cNvPr>
          <p:cNvCxnSpPr>
            <a:cxnSpLocks/>
          </p:cNvCxnSpPr>
          <p:nvPr/>
        </p:nvCxnSpPr>
        <p:spPr>
          <a:xfrm rot="10800000" flipH="1">
            <a:off x="4526915" y="505160"/>
            <a:ext cx="821036" cy="1925491"/>
          </a:xfrm>
          <a:prstGeom prst="bentConnector3">
            <a:avLst>
              <a:gd name="adj1" fmla="val -278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F772970E-8366-8E2F-9D44-F8C348A10EB6}"/>
              </a:ext>
            </a:extLst>
          </p:cNvPr>
          <p:cNvSpPr/>
          <p:nvPr/>
        </p:nvSpPr>
        <p:spPr>
          <a:xfrm>
            <a:off x="7181215" y="5444097"/>
            <a:ext cx="941686" cy="1679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highlight>
                  <a:srgbClr val="FFFF00"/>
                </a:highlight>
              </a:rPr>
              <a:t>이 위치에 적어주세요</a:t>
            </a:r>
            <a:r>
              <a:rPr lang="en-US" altLang="ko-KR" sz="600" dirty="0">
                <a:solidFill>
                  <a:schemeClr val="tx1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1834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F455DA4-DCFF-ED82-3623-D4943433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613"/>
            <a:ext cx="6813550" cy="34273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1D8F07-A8F4-3931-B8D4-3022DEF89124}"/>
              </a:ext>
            </a:extLst>
          </p:cNvPr>
          <p:cNvSpPr/>
          <p:nvPr/>
        </p:nvSpPr>
        <p:spPr>
          <a:xfrm>
            <a:off x="56515" y="3429000"/>
            <a:ext cx="2267585" cy="10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0623B2F-8BB3-E46A-2F55-2FEAE5E4CE8F}"/>
              </a:ext>
            </a:extLst>
          </p:cNvPr>
          <p:cNvSpPr/>
          <p:nvPr/>
        </p:nvSpPr>
        <p:spPr>
          <a:xfrm>
            <a:off x="2967990" y="4278832"/>
            <a:ext cx="2076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>
                <a:solidFill>
                  <a:schemeClr val="tx1"/>
                </a:solidFill>
              </a:rPr>
              <a:t>다만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다음과 같은 한계가 있습니다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B90CA67D-ED71-DD6A-1205-6C54949B261A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>
            <a:off x="2324100" y="3481388"/>
            <a:ext cx="1682115" cy="7974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931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313FCC3-A422-B176-E298-294F35C51E23}"/>
              </a:ext>
            </a:extLst>
          </p:cNvPr>
          <p:cNvSpPr/>
          <p:nvPr/>
        </p:nvSpPr>
        <p:spPr>
          <a:xfrm>
            <a:off x="1129466" y="2041072"/>
            <a:ext cx="9340704" cy="24928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>
                <a:solidFill>
                  <a:schemeClr val="tx1"/>
                </a:solidFill>
              </a:rPr>
              <a:t>태양광 </a:t>
            </a:r>
            <a:r>
              <a:rPr lang="ko-KR" altLang="en-US" sz="8800" dirty="0" err="1">
                <a:solidFill>
                  <a:schemeClr val="tx1"/>
                </a:solidFill>
              </a:rPr>
              <a:t>잠재량</a:t>
            </a:r>
            <a:endParaRPr lang="ko-KR" altLang="en-US" sz="8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01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22961CE-52CA-E001-E53B-91E5B9B44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183" y="662802"/>
            <a:ext cx="6614733" cy="31701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4DA049D-34AE-5EFA-7607-62149ECD68BD}"/>
              </a:ext>
            </a:extLst>
          </p:cNvPr>
          <p:cNvSpPr/>
          <p:nvPr/>
        </p:nvSpPr>
        <p:spPr>
          <a:xfrm>
            <a:off x="5022850" y="3714750"/>
            <a:ext cx="39052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데이터출처</a:t>
            </a:r>
            <a:r>
              <a:rPr lang="en-US" altLang="ko-KR" sz="800" dirty="0">
                <a:solidFill>
                  <a:schemeClr val="tx1"/>
                </a:solidFill>
              </a:rPr>
              <a:t>: </a:t>
            </a:r>
            <a:r>
              <a:rPr lang="ko-KR" altLang="en-US" sz="800" dirty="0">
                <a:solidFill>
                  <a:schemeClr val="tx1"/>
                </a:solidFill>
              </a:rPr>
              <a:t>에너지경제연구원</a:t>
            </a:r>
            <a:r>
              <a:rPr lang="en-US" altLang="ko-KR" sz="800" dirty="0">
                <a:solidFill>
                  <a:schemeClr val="tx1"/>
                </a:solidFill>
              </a:rPr>
              <a:t>, “</a:t>
            </a:r>
            <a:r>
              <a:rPr lang="ko-KR" altLang="en-US" sz="800" dirty="0">
                <a:solidFill>
                  <a:schemeClr val="tx1"/>
                </a:solidFill>
              </a:rPr>
              <a:t>지역에너지통계연보</a:t>
            </a:r>
            <a:r>
              <a:rPr lang="en-US" altLang="ko-KR" sz="800" dirty="0">
                <a:solidFill>
                  <a:schemeClr val="tx1"/>
                </a:solidFill>
              </a:rPr>
              <a:t>“, “</a:t>
            </a:r>
            <a:r>
              <a:rPr lang="ko-KR" altLang="en-US" sz="800" dirty="0" err="1">
                <a:solidFill>
                  <a:schemeClr val="tx1"/>
                </a:solidFill>
              </a:rPr>
              <a:t>시군구</a:t>
            </a:r>
            <a:r>
              <a:rPr lang="ko-KR" altLang="en-US" sz="800" dirty="0">
                <a:solidFill>
                  <a:schemeClr val="tx1"/>
                </a:solidFill>
              </a:rPr>
              <a:t> 수급에너지 통계</a:t>
            </a:r>
            <a:r>
              <a:rPr lang="en-US" altLang="ko-KR" sz="800" dirty="0">
                <a:solidFill>
                  <a:schemeClr val="tx1"/>
                </a:solidFill>
              </a:rPr>
              <a:t>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3EDE3B-F094-7683-411F-F9322B728848}"/>
              </a:ext>
            </a:extLst>
          </p:cNvPr>
          <p:cNvSpPr/>
          <p:nvPr/>
        </p:nvSpPr>
        <p:spPr>
          <a:xfrm>
            <a:off x="5022850" y="4527550"/>
            <a:ext cx="39052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올포에서</a:t>
            </a:r>
            <a:r>
              <a:rPr lang="ko-KR" altLang="en-US" sz="800" dirty="0">
                <a:solidFill>
                  <a:schemeClr val="tx1"/>
                </a:solidFill>
              </a:rPr>
              <a:t> 사용하고 계시는 </a:t>
            </a:r>
            <a:r>
              <a:rPr lang="ko-KR" altLang="en-US" sz="800" b="1" dirty="0">
                <a:solidFill>
                  <a:schemeClr val="tx1"/>
                </a:solidFill>
              </a:rPr>
              <a:t>인구와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</a:rPr>
              <a:t>GRDP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통계의 출처도 </a:t>
            </a:r>
            <a:r>
              <a:rPr lang="ko-KR" altLang="en-US" sz="800" dirty="0" err="1">
                <a:solidFill>
                  <a:schemeClr val="tx1"/>
                </a:solidFill>
              </a:rPr>
              <a:t>함꼐</a:t>
            </a:r>
            <a:r>
              <a:rPr lang="ko-KR" altLang="en-US" sz="800" dirty="0">
                <a:solidFill>
                  <a:schemeClr val="tx1"/>
                </a:solidFill>
              </a:rPr>
              <a:t> 적어주세요</a:t>
            </a:r>
            <a:r>
              <a:rPr lang="en-US" altLang="ko-KR" sz="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5198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989EC30-64BB-EA3B-CC75-F35C0DF7A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020354"/>
            <a:ext cx="5162550" cy="224417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52965B-7EBD-330A-F0C7-18789EAF7A6F}"/>
              </a:ext>
            </a:extLst>
          </p:cNvPr>
          <p:cNvSpPr/>
          <p:nvPr/>
        </p:nvSpPr>
        <p:spPr>
          <a:xfrm>
            <a:off x="2967990" y="4278832"/>
            <a:ext cx="2076450" cy="33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>
                <a:solidFill>
                  <a:schemeClr val="tx1"/>
                </a:solidFill>
              </a:rPr>
              <a:t>이번에 새로 업데이트한 데이터 기준으로 수치를 변경해주세요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3EFA0708-916D-63E2-8B8A-0A344E61CACB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5400000">
            <a:off x="4412193" y="2858549"/>
            <a:ext cx="1014305" cy="18262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934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3E9E722-D301-C005-B458-435B99286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695" y="781050"/>
            <a:ext cx="5326162" cy="30924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00E07DD-1B27-37A9-7F1A-459834122830}"/>
              </a:ext>
            </a:extLst>
          </p:cNvPr>
          <p:cNvSpPr/>
          <p:nvPr/>
        </p:nvSpPr>
        <p:spPr>
          <a:xfrm>
            <a:off x="463245" y="1492830"/>
            <a:ext cx="2076450" cy="7106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800" dirty="0">
                <a:solidFill>
                  <a:schemeClr val="tx1"/>
                </a:solidFill>
              </a:rPr>
              <a:t>원데이터의 해상도는 </a:t>
            </a:r>
            <a:r>
              <a:rPr lang="en-US" altLang="ko-KR" sz="800" dirty="0">
                <a:solidFill>
                  <a:schemeClr val="tx1"/>
                </a:solidFill>
              </a:rPr>
              <a:t>1,500m </a:t>
            </a:r>
            <a:r>
              <a:rPr lang="ko-KR" altLang="en-US" sz="800" dirty="0">
                <a:solidFill>
                  <a:schemeClr val="tx1"/>
                </a:solidFill>
              </a:rPr>
              <a:t>격자 데이터이고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 err="1">
                <a:solidFill>
                  <a:schemeClr val="tx1"/>
                </a:solidFill>
              </a:rPr>
              <a:t>역거리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</a:rPr>
              <a:t>가중법</a:t>
            </a:r>
            <a:r>
              <a:rPr lang="ko-KR" altLang="en-US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 err="1">
                <a:solidFill>
                  <a:schemeClr val="tx1"/>
                </a:solidFill>
              </a:rPr>
              <a:t>보간법을</a:t>
            </a:r>
            <a:r>
              <a:rPr lang="ko-KR" altLang="en-US" sz="800" dirty="0">
                <a:solidFill>
                  <a:schemeClr val="tx1"/>
                </a:solidFill>
              </a:rPr>
              <a:t> 활용하여 </a:t>
            </a:r>
            <a:r>
              <a:rPr lang="en-US" altLang="ko-KR" sz="800" dirty="0">
                <a:solidFill>
                  <a:schemeClr val="tx1"/>
                </a:solidFill>
              </a:rPr>
              <a:t>10m </a:t>
            </a:r>
            <a:r>
              <a:rPr lang="ko-KR" altLang="en-US" sz="800" dirty="0">
                <a:solidFill>
                  <a:schemeClr val="tx1"/>
                </a:solidFill>
              </a:rPr>
              <a:t>해상도로 변환하여 활용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ko-KR" altLang="en-US" sz="800" dirty="0">
                <a:solidFill>
                  <a:schemeClr val="tx1"/>
                </a:solidFill>
              </a:rPr>
              <a:t>격자 크기는 </a:t>
            </a:r>
            <a:r>
              <a:rPr lang="en-US" altLang="ko-KR" sz="800" dirty="0">
                <a:solidFill>
                  <a:schemeClr val="tx1"/>
                </a:solidFill>
              </a:rPr>
              <a:t>100m</a:t>
            </a:r>
            <a:r>
              <a:rPr lang="en-US" altLang="ko-KR" sz="800" baseline="30000" dirty="0">
                <a:solidFill>
                  <a:schemeClr val="tx1"/>
                </a:solidFill>
              </a:rPr>
              <a:t>2</a:t>
            </a:r>
            <a:r>
              <a:rPr lang="ko-KR" altLang="en-US" sz="800" dirty="0">
                <a:solidFill>
                  <a:schemeClr val="tx1"/>
                </a:solidFill>
              </a:rPr>
              <a:t>이며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단위는 </a:t>
            </a:r>
            <a:r>
              <a:rPr lang="en-US" altLang="ko-KR" sz="800" dirty="0">
                <a:solidFill>
                  <a:schemeClr val="tx1"/>
                </a:solidFill>
              </a:rPr>
              <a:t>MWh/year.</a:t>
            </a:r>
          </a:p>
          <a:p>
            <a:pPr algn="just"/>
            <a:endParaRPr lang="en-US" altLang="ko-KR" sz="800" dirty="0">
              <a:solidFill>
                <a:schemeClr val="tx1"/>
              </a:solidFill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F9A3A113-74F2-A621-B186-9B0F9D53201D}"/>
              </a:ext>
            </a:extLst>
          </p:cNvPr>
          <p:cNvCxnSpPr>
            <a:cxnSpLocks/>
            <a:stCxn id="8" idx="1"/>
            <a:endCxn id="6" idx="0"/>
          </p:cNvCxnSpPr>
          <p:nvPr/>
        </p:nvCxnSpPr>
        <p:spPr>
          <a:xfrm rot="10800000">
            <a:off x="1501470" y="1492831"/>
            <a:ext cx="2254556" cy="168275"/>
          </a:xfrm>
          <a:prstGeom prst="bentConnector4">
            <a:avLst>
              <a:gd name="adj1" fmla="val 26975"/>
              <a:gd name="adj2" fmla="val 23584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F0E428-2DA0-D89A-A2BF-7DB5E7692094}"/>
              </a:ext>
            </a:extLst>
          </p:cNvPr>
          <p:cNvSpPr/>
          <p:nvPr/>
        </p:nvSpPr>
        <p:spPr>
          <a:xfrm>
            <a:off x="3756026" y="1544210"/>
            <a:ext cx="2076450" cy="233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90E160-94F1-D852-593D-5D7BD1A128C5}"/>
              </a:ext>
            </a:extLst>
          </p:cNvPr>
          <p:cNvSpPr/>
          <p:nvPr/>
        </p:nvSpPr>
        <p:spPr>
          <a:xfrm>
            <a:off x="463245" y="4229970"/>
            <a:ext cx="2076450" cy="1846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정책적 제약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>
                <a:solidFill>
                  <a:schemeClr val="tx1"/>
                </a:solidFill>
              </a:rPr>
              <a:t>용도지역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문화재지역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개발불가지역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생태자연도 </a:t>
            </a:r>
            <a:r>
              <a:rPr lang="en-US" altLang="ko-KR" sz="800" dirty="0">
                <a:solidFill>
                  <a:schemeClr val="tx1"/>
                </a:solidFill>
              </a:rPr>
              <a:t>1</a:t>
            </a:r>
            <a:r>
              <a:rPr lang="ko-KR" altLang="en-US" sz="800" dirty="0">
                <a:solidFill>
                  <a:schemeClr val="tx1"/>
                </a:solidFill>
              </a:rPr>
              <a:t>등급</a:t>
            </a:r>
            <a:r>
              <a:rPr lang="en-US" altLang="ko-KR" sz="800" dirty="0">
                <a:solidFill>
                  <a:schemeClr val="tx1"/>
                </a:solidFill>
              </a:rPr>
              <a:t>, </a:t>
            </a:r>
            <a:r>
              <a:rPr lang="ko-KR" altLang="en-US" sz="800" dirty="0">
                <a:solidFill>
                  <a:schemeClr val="tx1"/>
                </a:solidFill>
              </a:rPr>
              <a:t>기타 보호구역</a:t>
            </a:r>
            <a:r>
              <a:rPr lang="en-US" altLang="ko-KR" sz="800" dirty="0">
                <a:solidFill>
                  <a:schemeClr val="tx1"/>
                </a:solidFill>
              </a:rPr>
              <a:t> </a:t>
            </a:r>
            <a:r>
              <a:rPr lang="ko-KR" altLang="en-US" sz="800" dirty="0">
                <a:solidFill>
                  <a:schemeClr val="tx1"/>
                </a:solidFill>
              </a:rPr>
              <a:t>등은 규제정책으로 인해 태양광 설치가 불가능한 곳이므로 </a:t>
            </a:r>
            <a:r>
              <a:rPr lang="ko-KR" altLang="en-US" sz="800" dirty="0" err="1">
                <a:solidFill>
                  <a:schemeClr val="tx1"/>
                </a:solidFill>
              </a:rPr>
              <a:t>잠재량</a:t>
            </a:r>
            <a:r>
              <a:rPr lang="ko-KR" altLang="en-US" sz="800" dirty="0">
                <a:solidFill>
                  <a:schemeClr val="tx1"/>
                </a:solidFill>
              </a:rPr>
              <a:t> 산정에서 제외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ko-KR" sz="800" dirty="0">
              <a:solidFill>
                <a:schemeClr val="tx1"/>
              </a:solidFill>
            </a:endParaRPr>
          </a:p>
          <a:p>
            <a:pPr algn="just"/>
            <a:r>
              <a:rPr lang="en-US" altLang="ko-KR" sz="800" dirty="0">
                <a:solidFill>
                  <a:schemeClr val="tx1"/>
                </a:solidFill>
              </a:rPr>
              <a:t>(</a:t>
            </a:r>
            <a:r>
              <a:rPr lang="ko-KR" altLang="en-US" sz="800" dirty="0">
                <a:solidFill>
                  <a:schemeClr val="tx1"/>
                </a:solidFill>
              </a:rPr>
              <a:t>경제적 제약</a:t>
            </a:r>
            <a:r>
              <a:rPr lang="en-US" altLang="ko-KR" sz="800" dirty="0">
                <a:solidFill>
                  <a:schemeClr val="tx1"/>
                </a:solidFill>
              </a:rPr>
              <a:t>) </a:t>
            </a:r>
            <a:r>
              <a:rPr lang="ko-KR" altLang="en-US" sz="800" dirty="0">
                <a:solidFill>
                  <a:schemeClr val="tx1"/>
                </a:solidFill>
              </a:rPr>
              <a:t>태양광 발전의 균등화 발전단가 </a:t>
            </a:r>
            <a:r>
              <a:rPr lang="en-US" altLang="ko-KR" sz="800" dirty="0">
                <a:solidFill>
                  <a:schemeClr val="tx1"/>
                </a:solidFill>
              </a:rPr>
              <a:t>(LCOE, Levelized Cost of Electricity)</a:t>
            </a:r>
            <a:r>
              <a:rPr lang="ko-KR" altLang="en-US" sz="800" dirty="0">
                <a:solidFill>
                  <a:schemeClr val="tx1"/>
                </a:solidFill>
              </a:rPr>
              <a:t>가 계통한계가격 </a:t>
            </a:r>
            <a:r>
              <a:rPr lang="en-US" altLang="ko-KR" sz="800" dirty="0">
                <a:solidFill>
                  <a:schemeClr val="tx1"/>
                </a:solidFill>
              </a:rPr>
              <a:t>(SMP, System Marginal Price)</a:t>
            </a:r>
            <a:r>
              <a:rPr lang="ko-KR" altLang="en-US" sz="800" dirty="0">
                <a:solidFill>
                  <a:schemeClr val="tx1"/>
                </a:solidFill>
              </a:rPr>
              <a:t>과 가중치를 고려한 신재생에너지 공급인증서 가격의 합보다 큰 지역은 경제성이 없으므로 제외</a:t>
            </a:r>
            <a:r>
              <a:rPr lang="en-US" altLang="ko-KR" sz="8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D406DF0D-CA0F-5C90-86C1-7E93D463FAFF}"/>
              </a:ext>
            </a:extLst>
          </p:cNvPr>
          <p:cNvCxnSpPr>
            <a:cxnSpLocks/>
            <a:stCxn id="14" idx="1"/>
            <a:endCxn id="12" idx="0"/>
          </p:cNvCxnSpPr>
          <p:nvPr/>
        </p:nvCxnSpPr>
        <p:spPr>
          <a:xfrm rot="10800000" flipV="1">
            <a:off x="1501470" y="2937600"/>
            <a:ext cx="2333930" cy="12923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B3A2BD0-B718-03E9-4B9C-25424EBB4040}"/>
              </a:ext>
            </a:extLst>
          </p:cNvPr>
          <p:cNvSpPr/>
          <p:nvPr/>
        </p:nvSpPr>
        <p:spPr>
          <a:xfrm>
            <a:off x="3835400" y="2770050"/>
            <a:ext cx="1244600" cy="335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605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66C931-2D91-D1D4-BC2A-10ABAB8F0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506" y="1227334"/>
            <a:ext cx="7544188" cy="11811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0E70C2-3F5E-4718-B538-5DA03900155D}"/>
              </a:ext>
            </a:extLst>
          </p:cNvPr>
          <p:cNvSpPr/>
          <p:nvPr/>
        </p:nvSpPr>
        <p:spPr>
          <a:xfrm>
            <a:off x="4468586" y="1488622"/>
            <a:ext cx="1627414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3322AC-6B40-7485-B27F-E366A19D7F91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 flipV="1">
            <a:off x="6096000" y="583747"/>
            <a:ext cx="499836" cy="1250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6EE6F6-25F0-7149-F617-566FA466C820}"/>
              </a:ext>
            </a:extLst>
          </p:cNvPr>
          <p:cNvSpPr/>
          <p:nvPr/>
        </p:nvSpPr>
        <p:spPr>
          <a:xfrm>
            <a:off x="6595836" y="237672"/>
            <a:ext cx="1987550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toe </a:t>
            </a:r>
            <a:r>
              <a:rPr lang="ko-KR" altLang="en-US" dirty="0">
                <a:solidFill>
                  <a:schemeClr val="tx1"/>
                </a:solidFill>
              </a:rPr>
              <a:t>로 수정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모두 소문자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8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E21031-1737-EF9F-BC31-3D4357FC5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7" t="23302" r="14167" b="27932"/>
          <a:stretch>
            <a:fillRect/>
          </a:stretch>
        </p:blipFill>
        <p:spPr>
          <a:xfrm>
            <a:off x="565150" y="501650"/>
            <a:ext cx="4013200" cy="20066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4F9107C-8030-D9FA-71DE-BAE4ED5606C4}"/>
              </a:ext>
            </a:extLst>
          </p:cNvPr>
          <p:cNvSpPr/>
          <p:nvPr/>
        </p:nvSpPr>
        <p:spPr>
          <a:xfrm>
            <a:off x="3975100" y="501650"/>
            <a:ext cx="806450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5DA4EA2-5056-D6FD-ED40-FD9136592CF4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4781550" y="847725"/>
            <a:ext cx="1219200" cy="1206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4FAB515-1868-0AC1-609A-9D9739FCDF63}"/>
              </a:ext>
            </a:extLst>
          </p:cNvPr>
          <p:cNvSpPr/>
          <p:nvPr/>
        </p:nvSpPr>
        <p:spPr>
          <a:xfrm>
            <a:off x="6000750" y="622300"/>
            <a:ext cx="1987550" cy="692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소수점 없이 표기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4A45898-7FE0-2489-E728-4B5804BC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37" y="3187700"/>
            <a:ext cx="6129544" cy="36703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C4AA78-B46C-9253-A3AC-53F10D1479B5}"/>
              </a:ext>
            </a:extLst>
          </p:cNvPr>
          <p:cNvSpPr/>
          <p:nvPr/>
        </p:nvSpPr>
        <p:spPr>
          <a:xfrm>
            <a:off x="5067300" y="4676774"/>
            <a:ext cx="806450" cy="12858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DFC66B2-CF83-88C6-3A1B-09407F52CD64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5873750" y="4835525"/>
            <a:ext cx="1244600" cy="484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8CE767F-2F4C-0A8C-6188-66D6A0A5D96B}"/>
              </a:ext>
            </a:extLst>
          </p:cNvPr>
          <p:cNvSpPr/>
          <p:nvPr/>
        </p:nvSpPr>
        <p:spPr>
          <a:xfrm>
            <a:off x="7118350" y="4051300"/>
            <a:ext cx="3835400" cy="1568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부문별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에너지소비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-</a:t>
            </a:r>
            <a:r>
              <a:rPr lang="ko-KR" altLang="en-US" dirty="0">
                <a:solidFill>
                  <a:schemeClr val="tx1"/>
                </a:solidFill>
              </a:rPr>
              <a:t>에너지원별 에너지소비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개 항목은 시군 표출이 전부 안되고 있음</a:t>
            </a:r>
            <a:r>
              <a:rPr lang="en-US" altLang="ko-KR" dirty="0">
                <a:solidFill>
                  <a:schemeClr val="tx1"/>
                </a:solidFill>
              </a:rPr>
              <a:t>. 31</a:t>
            </a:r>
            <a:r>
              <a:rPr lang="ko-KR" altLang="en-US" dirty="0">
                <a:solidFill>
                  <a:schemeClr val="tx1"/>
                </a:solidFill>
              </a:rPr>
              <a:t>개가 전부 나와야 함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8D7BDC-5B67-F73F-DF45-DFC11BB0FBD1}"/>
              </a:ext>
            </a:extLst>
          </p:cNvPr>
          <p:cNvSpPr/>
          <p:nvPr/>
        </p:nvSpPr>
        <p:spPr>
          <a:xfrm>
            <a:off x="2699319" y="4521993"/>
            <a:ext cx="253431" cy="2094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29E3C28-B91D-7CB9-8278-EEA9AE219DD8}"/>
              </a:ext>
            </a:extLst>
          </p:cNvPr>
          <p:cNvSpPr/>
          <p:nvPr/>
        </p:nvSpPr>
        <p:spPr>
          <a:xfrm>
            <a:off x="5671495" y="1313555"/>
            <a:ext cx="3072456" cy="11105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  <a:highlight>
                  <a:srgbClr val="FFFF00"/>
                </a:highlight>
              </a:rPr>
              <a:t>숫자 </a:t>
            </a:r>
            <a:r>
              <a:rPr lang="ko-KR" altLang="en-US" sz="4000" dirty="0" err="1">
                <a:solidFill>
                  <a:schemeClr val="tx1"/>
                </a:solidFill>
                <a:highlight>
                  <a:srgbClr val="FFFF00"/>
                </a:highlight>
              </a:rPr>
              <a:t>우정렬</a:t>
            </a:r>
            <a:endParaRPr lang="en-US" altLang="ko-KR" sz="40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53875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91A4FA5-72C1-081F-1DB6-7B82B525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06" y="374650"/>
            <a:ext cx="6120944" cy="362055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E26E353-269B-0A79-04EA-F4F3991D9BD6}"/>
              </a:ext>
            </a:extLst>
          </p:cNvPr>
          <p:cNvSpPr/>
          <p:nvPr/>
        </p:nvSpPr>
        <p:spPr>
          <a:xfrm>
            <a:off x="4933950" y="1517650"/>
            <a:ext cx="806450" cy="184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5061CB-FB57-4295-9AE1-57A06B618789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5740400" y="1609725"/>
            <a:ext cx="1219200" cy="657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3883177B-F121-9977-8E71-E2D4A307F11F}"/>
              </a:ext>
            </a:extLst>
          </p:cNvPr>
          <p:cNvSpPr/>
          <p:nvPr/>
        </p:nvSpPr>
        <p:spPr>
          <a:xfrm>
            <a:off x="6959600" y="685800"/>
            <a:ext cx="5092700" cy="316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계산이 이상합니다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화성시의 </a:t>
            </a:r>
            <a:r>
              <a:rPr lang="en-US" altLang="ko-KR" dirty="0">
                <a:solidFill>
                  <a:schemeClr val="tx1"/>
                </a:solidFill>
              </a:rPr>
              <a:t>2022</a:t>
            </a:r>
            <a:r>
              <a:rPr lang="ko-KR" altLang="en-US" dirty="0">
                <a:solidFill>
                  <a:schemeClr val="tx1"/>
                </a:solidFill>
              </a:rPr>
              <a:t>년을 보면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최종에너지소비는 </a:t>
            </a:r>
            <a:r>
              <a:rPr lang="en-US" altLang="ko-KR" dirty="0">
                <a:solidFill>
                  <a:schemeClr val="tx1"/>
                </a:solidFill>
              </a:rPr>
              <a:t>3,650KTOE (=3,650,000TOE)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인구는 </a:t>
            </a:r>
            <a:r>
              <a:rPr lang="en-US" altLang="ko-KR" dirty="0">
                <a:solidFill>
                  <a:schemeClr val="tx1"/>
                </a:solidFill>
              </a:rPr>
              <a:t>910814</a:t>
            </a:r>
            <a:r>
              <a:rPr lang="ko-KR" altLang="en-US" dirty="0">
                <a:solidFill>
                  <a:schemeClr val="tx1"/>
                </a:solidFill>
              </a:rPr>
              <a:t>명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&gt;&gt;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2022</a:t>
            </a:r>
            <a:r>
              <a:rPr lang="ko-KR" altLang="en-US" dirty="0">
                <a:solidFill>
                  <a:schemeClr val="tx1"/>
                </a:solidFill>
              </a:rPr>
              <a:t>년 화성시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인당 에너지소비량은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4.007 (TOE/</a:t>
            </a:r>
            <a:r>
              <a:rPr lang="ko-KR" altLang="en-US" dirty="0">
                <a:solidFill>
                  <a:schemeClr val="tx1"/>
                </a:solidFill>
              </a:rPr>
              <a:t>인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이 되어야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근데 화면에는 </a:t>
            </a:r>
            <a:r>
              <a:rPr lang="en-US" altLang="ko-KR" dirty="0">
                <a:solidFill>
                  <a:schemeClr val="tx1"/>
                </a:solidFill>
              </a:rPr>
              <a:t>128toe/</a:t>
            </a:r>
            <a:r>
              <a:rPr lang="ko-KR" altLang="en-US" dirty="0">
                <a:solidFill>
                  <a:schemeClr val="tx1"/>
                </a:solidFill>
              </a:rPr>
              <a:t>인 으로 이상한 숫자가 나와있습니다</a:t>
            </a:r>
          </a:p>
        </p:txBody>
      </p:sp>
    </p:spTree>
    <p:extLst>
      <p:ext uri="{BB962C8B-B14F-4D97-AF65-F5344CB8AC3E}">
        <p14:creationId xmlns:p14="http://schemas.microsoft.com/office/powerpoint/2010/main" val="391090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05D70-917D-943A-211A-B85E065C3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C74AC37-BFF6-F5E4-4540-1D24DBF17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22" y="409489"/>
            <a:ext cx="4976996" cy="3714921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DF58B0D-26D2-52AE-065F-F9FF199B4213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4895850" y="1355725"/>
            <a:ext cx="1282700" cy="7842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5A9D0E-2035-EB18-6994-0A2AFEC18C0A}"/>
              </a:ext>
            </a:extLst>
          </p:cNvPr>
          <p:cNvSpPr/>
          <p:nvPr/>
        </p:nvSpPr>
        <p:spPr>
          <a:xfrm>
            <a:off x="6178550" y="558800"/>
            <a:ext cx="5092700" cy="3162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계산이 이상합니다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예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화성시의 </a:t>
            </a:r>
            <a:r>
              <a:rPr lang="en-US" altLang="ko-KR" dirty="0">
                <a:solidFill>
                  <a:schemeClr val="tx1"/>
                </a:solidFill>
              </a:rPr>
              <a:t>2022</a:t>
            </a:r>
            <a:r>
              <a:rPr lang="ko-KR" altLang="en-US" dirty="0">
                <a:solidFill>
                  <a:schemeClr val="tx1"/>
                </a:solidFill>
              </a:rPr>
              <a:t>년을 보면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최종에너지소비는 </a:t>
            </a:r>
            <a:r>
              <a:rPr lang="en-US" altLang="ko-KR" dirty="0">
                <a:solidFill>
                  <a:schemeClr val="tx1"/>
                </a:solidFill>
              </a:rPr>
              <a:t>3,650KTOE (=3,650,000TOE)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GRDP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91,041,737 </a:t>
            </a:r>
            <a:r>
              <a:rPr lang="ko-KR" altLang="en-US" dirty="0">
                <a:solidFill>
                  <a:schemeClr val="tx1"/>
                </a:solidFill>
              </a:rPr>
              <a:t>백만원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데이터에 따라 다소 차이가 있을 수 있음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&gt;&gt;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2022</a:t>
            </a:r>
            <a:r>
              <a:rPr lang="ko-KR" altLang="en-US" dirty="0">
                <a:solidFill>
                  <a:schemeClr val="tx1"/>
                </a:solidFill>
              </a:rPr>
              <a:t>년 화성시 </a:t>
            </a:r>
            <a:r>
              <a:rPr lang="en-US" altLang="ko-KR" dirty="0">
                <a:solidFill>
                  <a:schemeClr val="tx1"/>
                </a:solidFill>
              </a:rPr>
              <a:t>GRDP</a:t>
            </a:r>
            <a:r>
              <a:rPr lang="ko-KR" altLang="en-US" dirty="0">
                <a:solidFill>
                  <a:schemeClr val="tx1"/>
                </a:solidFill>
              </a:rPr>
              <a:t>당 에너지소비량은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0.04 (TOE/</a:t>
            </a:r>
            <a:r>
              <a:rPr lang="ko-KR" altLang="en-US" dirty="0">
                <a:solidFill>
                  <a:schemeClr val="tx1"/>
                </a:solidFill>
              </a:rPr>
              <a:t>백만원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정도가 되어야 합니다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근데 화면에는 </a:t>
            </a:r>
            <a:r>
              <a:rPr lang="en-US" altLang="ko-KR" dirty="0">
                <a:solidFill>
                  <a:schemeClr val="tx1"/>
                </a:solidFill>
              </a:rPr>
              <a:t>128toe/</a:t>
            </a:r>
            <a:r>
              <a:rPr lang="ko-KR" altLang="en-US" dirty="0">
                <a:solidFill>
                  <a:schemeClr val="tx1"/>
                </a:solidFill>
              </a:rPr>
              <a:t>인 으로 이상한 숫자가 나와있습니다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A4CC83B-E407-6B43-58A2-CF1D64AD0A16}"/>
              </a:ext>
            </a:extLst>
          </p:cNvPr>
          <p:cNvSpPr/>
          <p:nvPr/>
        </p:nvSpPr>
        <p:spPr>
          <a:xfrm>
            <a:off x="3949700" y="1263650"/>
            <a:ext cx="946150" cy="1841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896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B853180-D5DC-483C-999F-D381EB7CB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0882"/>
            <a:ext cx="12192000" cy="12176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F621864-1EDE-8801-0EDC-1BB5E4B5DA59}"/>
              </a:ext>
            </a:extLst>
          </p:cNvPr>
          <p:cNvSpPr/>
          <p:nvPr/>
        </p:nvSpPr>
        <p:spPr>
          <a:xfrm>
            <a:off x="221302" y="477358"/>
            <a:ext cx="5092700" cy="3635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시군구</a:t>
            </a:r>
            <a:r>
              <a:rPr lang="ko-KR" altLang="en-US" dirty="0">
                <a:solidFill>
                  <a:schemeClr val="tx1"/>
                </a:solidFill>
              </a:rPr>
              <a:t> 에너지수급통계 입니다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 descr="텍스트, 소프트웨어, 멀티미디어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C511D8-ED66-9727-7039-F83919123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7" t="18703" r="13414" b="22593"/>
          <a:stretch>
            <a:fillRect/>
          </a:stretch>
        </p:blipFill>
        <p:spPr>
          <a:xfrm>
            <a:off x="221302" y="2345831"/>
            <a:ext cx="7101840" cy="417411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8732006-4C52-864F-3F29-E811275CD183}"/>
              </a:ext>
            </a:extLst>
          </p:cNvPr>
          <p:cNvSpPr/>
          <p:nvPr/>
        </p:nvSpPr>
        <p:spPr>
          <a:xfrm>
            <a:off x="9997440" y="1287770"/>
            <a:ext cx="1706880" cy="198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ACE0B6-DA29-EDE8-F101-B995D89A4368}"/>
              </a:ext>
            </a:extLst>
          </p:cNvPr>
          <p:cNvSpPr/>
          <p:nvPr/>
        </p:nvSpPr>
        <p:spPr>
          <a:xfrm>
            <a:off x="1060772" y="1287770"/>
            <a:ext cx="356548" cy="1981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16300D4-0EC0-097A-88C6-AD29A9846648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1401020" y="1323926"/>
            <a:ext cx="2569510" cy="289345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8F194C-27AC-545C-B90D-C7FD95E99C37}"/>
              </a:ext>
            </a:extLst>
          </p:cNvPr>
          <p:cNvSpPr/>
          <p:nvPr/>
        </p:nvSpPr>
        <p:spPr>
          <a:xfrm>
            <a:off x="3593948" y="4055410"/>
            <a:ext cx="1077112" cy="8899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2F53CEB-7C73-06D6-61A0-5DBB2F333873}"/>
              </a:ext>
            </a:extLst>
          </p:cNvPr>
          <p:cNvSpPr/>
          <p:nvPr/>
        </p:nvSpPr>
        <p:spPr>
          <a:xfrm>
            <a:off x="4132504" y="2225040"/>
            <a:ext cx="5092700" cy="8178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비교해보시면 숫자들이 </a:t>
            </a:r>
            <a:r>
              <a:rPr lang="ko-KR" altLang="en-US" dirty="0" err="1">
                <a:solidFill>
                  <a:schemeClr val="tx1"/>
                </a:solidFill>
              </a:rPr>
              <a:t>안맞아요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50176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B3F98B-B496-7A44-7F85-26B14535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697" y="304800"/>
            <a:ext cx="5402580" cy="25580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6A6903-B691-A0FE-16AF-8C848DD8D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" y="3299459"/>
            <a:ext cx="6575014" cy="3137797"/>
          </a:xfrm>
          <a:prstGeom prst="rect">
            <a:avLst/>
          </a:prstGeom>
        </p:spPr>
      </p:pic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12629BC-40C7-0A72-C9CF-F98746C4F226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rot="5400000" flipH="1" flipV="1">
            <a:off x="2401813" y="2683268"/>
            <a:ext cx="2307067" cy="2831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BF6CEB-583F-76A7-CDE9-4B02F0A3FBBD}"/>
              </a:ext>
            </a:extLst>
          </p:cNvPr>
          <p:cNvSpPr/>
          <p:nvPr/>
        </p:nvSpPr>
        <p:spPr>
          <a:xfrm>
            <a:off x="2875204" y="3978387"/>
            <a:ext cx="1077112" cy="5402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41F59A-C188-AECC-CF5E-CCDF81B1433F}"/>
              </a:ext>
            </a:extLst>
          </p:cNvPr>
          <p:cNvSpPr/>
          <p:nvPr/>
        </p:nvSpPr>
        <p:spPr>
          <a:xfrm>
            <a:off x="2875204" y="853440"/>
            <a:ext cx="1643456" cy="81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177D39E-3E5C-2FCB-942E-035557E692D1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rot="16200000" flipV="1">
            <a:off x="3484216" y="1142357"/>
            <a:ext cx="1349487" cy="432257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505AD0-AFF5-62A5-39C5-1429C5806242}"/>
              </a:ext>
            </a:extLst>
          </p:cNvPr>
          <p:cNvSpPr/>
          <p:nvPr/>
        </p:nvSpPr>
        <p:spPr>
          <a:xfrm>
            <a:off x="5781690" y="3978387"/>
            <a:ext cx="1077112" cy="5402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4494FA9-E266-7BA7-5D46-9C3577BD8D9D}"/>
              </a:ext>
            </a:extLst>
          </p:cNvPr>
          <p:cNvSpPr/>
          <p:nvPr/>
        </p:nvSpPr>
        <p:spPr>
          <a:xfrm>
            <a:off x="1175944" y="1811020"/>
            <a:ext cx="1643456" cy="81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B5CC05-10C1-BF4A-288A-0342F794221A}"/>
              </a:ext>
            </a:extLst>
          </p:cNvPr>
          <p:cNvSpPr/>
          <p:nvPr/>
        </p:nvSpPr>
        <p:spPr>
          <a:xfrm>
            <a:off x="6653314" y="520252"/>
            <a:ext cx="532696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1</a:t>
            </a:r>
            <a:r>
              <a:rPr lang="ko-KR" altLang="en-US" b="1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b="1" dirty="0">
                <a:solidFill>
                  <a:schemeClr val="tx1"/>
                </a:solidFill>
              </a:rPr>
              <a:t>, GRDP</a:t>
            </a:r>
            <a:r>
              <a:rPr lang="ko-KR" altLang="en-US" b="1" dirty="0">
                <a:solidFill>
                  <a:schemeClr val="tx1"/>
                </a:solidFill>
              </a:rPr>
              <a:t>당 최종에너지소비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아래 계산된 숫자가 맞습니다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대쉬보드를</a:t>
            </a:r>
            <a:r>
              <a:rPr lang="ko-KR" altLang="en-US" dirty="0">
                <a:solidFill>
                  <a:schemeClr val="tx1"/>
                </a:solidFill>
              </a:rPr>
              <a:t> 각각 </a:t>
            </a:r>
            <a:r>
              <a:rPr lang="en-US" altLang="ko-KR" dirty="0">
                <a:solidFill>
                  <a:schemeClr val="tx1"/>
                </a:solidFill>
              </a:rPr>
              <a:t>2.37, 0.061</a:t>
            </a:r>
            <a:r>
              <a:rPr lang="ko-KR" altLang="en-US" dirty="0">
                <a:solidFill>
                  <a:schemeClr val="tx1"/>
                </a:solidFill>
              </a:rPr>
              <a:t>로 수정해주세요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DA89FF5-D5FF-3376-81E1-F058D047991C}"/>
              </a:ext>
            </a:extLst>
          </p:cNvPr>
          <p:cNvSpPr/>
          <p:nvPr/>
        </p:nvSpPr>
        <p:spPr>
          <a:xfrm>
            <a:off x="4041588" y="3696043"/>
            <a:ext cx="65532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6DAB587-3544-E86E-C97B-8F8A0FB29298}"/>
              </a:ext>
            </a:extLst>
          </p:cNvPr>
          <p:cNvSpPr/>
          <p:nvPr/>
        </p:nvSpPr>
        <p:spPr>
          <a:xfrm>
            <a:off x="4725417" y="3978387"/>
            <a:ext cx="1077112" cy="5402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F9A712EC-E193-9CC7-5D88-351EDDD50B93}"/>
              </a:ext>
            </a:extLst>
          </p:cNvPr>
          <p:cNvCxnSpPr>
            <a:cxnSpLocks/>
            <a:stCxn id="25" idx="2"/>
            <a:endCxn id="29" idx="1"/>
          </p:cNvCxnSpPr>
          <p:nvPr/>
        </p:nvCxnSpPr>
        <p:spPr>
          <a:xfrm rot="16200000" flipH="1">
            <a:off x="6321486" y="3461146"/>
            <a:ext cx="201855" cy="231688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E6F7BE-1E1A-373F-0BE6-436D3EC87D27}"/>
              </a:ext>
            </a:extLst>
          </p:cNvPr>
          <p:cNvSpPr/>
          <p:nvPr/>
        </p:nvSpPr>
        <p:spPr>
          <a:xfrm>
            <a:off x="7580854" y="3978387"/>
            <a:ext cx="4399424" cy="148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인당 가정부문 전력소비량은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계산해보면 </a:t>
            </a:r>
            <a:r>
              <a:rPr lang="en-US" altLang="ko-KR" dirty="0">
                <a:solidFill>
                  <a:schemeClr val="tx1"/>
                </a:solidFill>
              </a:rPr>
              <a:t>1,554kWh/</a:t>
            </a:r>
            <a:r>
              <a:rPr lang="ko-KR" altLang="en-US" dirty="0">
                <a:solidFill>
                  <a:schemeClr val="tx1"/>
                </a:solidFill>
              </a:rPr>
              <a:t>인 정도가 나와야 맞습니다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지역에너지통계연보 </a:t>
            </a:r>
            <a:r>
              <a:rPr lang="en-US" altLang="ko-KR" dirty="0">
                <a:solidFill>
                  <a:schemeClr val="tx1"/>
                </a:solidFill>
              </a:rPr>
              <a:t>(Ⅴ-4sheet)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E93A178-C13E-2144-4169-E0EA7D8A2F56}"/>
              </a:ext>
            </a:extLst>
          </p:cNvPr>
          <p:cNvSpPr/>
          <p:nvPr/>
        </p:nvSpPr>
        <p:spPr>
          <a:xfrm>
            <a:off x="5041563" y="3652938"/>
            <a:ext cx="65532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수정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039DDD7-DBA9-F9F0-3082-15C8C554CF81}"/>
              </a:ext>
            </a:extLst>
          </p:cNvPr>
          <p:cNvSpPr/>
          <p:nvPr/>
        </p:nvSpPr>
        <p:spPr>
          <a:xfrm>
            <a:off x="5955440" y="3646513"/>
            <a:ext cx="65532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수정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12B6DDD-EAA0-04AA-5726-3889C5F1F173}"/>
              </a:ext>
            </a:extLst>
          </p:cNvPr>
          <p:cNvSpPr/>
          <p:nvPr/>
        </p:nvSpPr>
        <p:spPr>
          <a:xfrm>
            <a:off x="3041612" y="3646513"/>
            <a:ext cx="655320" cy="297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수정</a:t>
            </a:r>
            <a:endParaRPr lang="en-US" altLang="ko-KR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6235728-4167-54D9-78A3-D88DAD1D20BE}"/>
              </a:ext>
            </a:extLst>
          </p:cNvPr>
          <p:cNvSpPr/>
          <p:nvPr/>
        </p:nvSpPr>
        <p:spPr>
          <a:xfrm>
            <a:off x="341883" y="3243998"/>
            <a:ext cx="448563" cy="5964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15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684</Words>
  <Application>Microsoft Office PowerPoint</Application>
  <PresentationFormat>와이드스크린</PresentationFormat>
  <Paragraphs>115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Seungho Jeon</dc:creator>
  <cp:lastModifiedBy>Seungho Jeon</cp:lastModifiedBy>
  <cp:revision>9</cp:revision>
  <dcterms:created xsi:type="dcterms:W3CDTF">2025-07-18T00:36:33Z</dcterms:created>
  <dcterms:modified xsi:type="dcterms:W3CDTF">2025-07-18T06:03:13Z</dcterms:modified>
</cp:coreProperties>
</file>